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57" r:id="rId12"/>
    <p:sldId id="266" r:id="rId13"/>
    <p:sldId id="267" r:id="rId14"/>
    <p:sldId id="268" r:id="rId15"/>
    <p:sldId id="269" r:id="rId16"/>
    <p:sldId id="277"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9" r:id="rId47"/>
    <p:sldId id="302" r:id="rId48"/>
    <p:sldId id="303" r:id="rId49"/>
    <p:sldId id="304" r:id="rId50"/>
    <p:sldId id="305" r:id="rId51"/>
    <p:sldId id="301" r:id="rId52"/>
    <p:sldId id="310" r:id="rId53"/>
    <p:sldId id="306" r:id="rId54"/>
    <p:sldId id="307" r:id="rId55"/>
    <p:sldId id="311" r:id="rId56"/>
    <p:sldId id="312" r:id="rId57"/>
    <p:sldId id="313" r:id="rId58"/>
    <p:sldId id="314" r:id="rId59"/>
    <p:sldId id="315" r:id="rId60"/>
    <p:sldId id="324" r:id="rId61"/>
    <p:sldId id="316"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GIF"/><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hyperlink" Target="http://tupian.hudong.com/s/%E5%85%8D%E7%96%AB%E5%BA%94%E7%AD%94/xgtupian/1/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oleObject" Target="../embeddings/oleObject5.bin"/><Relationship Id="rId7" Type="http://schemas.openxmlformats.org/officeDocument/2006/relationships/oleObject" Target="../embeddings/oleObject4.bin"/><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0.png"/><Relationship Id="rId31" Type="http://schemas.openxmlformats.org/officeDocument/2006/relationships/vmlDrawing" Target="../drawings/vmlDrawing1.vml"/><Relationship Id="rId30" Type="http://schemas.openxmlformats.org/officeDocument/2006/relationships/slideLayout" Target="../slideLayouts/slideLayout7.xml"/><Relationship Id="rId3" Type="http://schemas.openxmlformats.org/officeDocument/2006/relationships/oleObject" Target="../embeddings/oleObject2.bin"/><Relationship Id="rId29" Type="http://schemas.openxmlformats.org/officeDocument/2006/relationships/slide" Target="slide14.xml"/><Relationship Id="rId28" Type="http://schemas.openxmlformats.org/officeDocument/2006/relationships/image" Target="../media/image32.png"/><Relationship Id="rId27" Type="http://schemas.openxmlformats.org/officeDocument/2006/relationships/oleObject" Target="../embeddings/oleObject14.bin"/><Relationship Id="rId26" Type="http://schemas.openxmlformats.org/officeDocument/2006/relationships/image" Target="../media/image31.png"/><Relationship Id="rId25" Type="http://schemas.openxmlformats.org/officeDocument/2006/relationships/oleObject" Target="../embeddings/oleObject13.bin"/><Relationship Id="rId24" Type="http://schemas.openxmlformats.org/officeDocument/2006/relationships/image" Target="../media/image30.png"/><Relationship Id="rId23" Type="http://schemas.openxmlformats.org/officeDocument/2006/relationships/oleObject" Target="../embeddings/oleObject12.bin"/><Relationship Id="rId22" Type="http://schemas.openxmlformats.org/officeDocument/2006/relationships/image" Target="../media/image29.png"/><Relationship Id="rId21" Type="http://schemas.openxmlformats.org/officeDocument/2006/relationships/oleObject" Target="../embeddings/oleObject11.bin"/><Relationship Id="rId20" Type="http://schemas.openxmlformats.org/officeDocument/2006/relationships/image" Target="../media/image28.png"/><Relationship Id="rId2" Type="http://schemas.openxmlformats.org/officeDocument/2006/relationships/image" Target="../media/image19.png"/><Relationship Id="rId19" Type="http://schemas.openxmlformats.org/officeDocument/2006/relationships/oleObject" Target="../embeddings/oleObject10.bin"/><Relationship Id="rId18" Type="http://schemas.openxmlformats.org/officeDocument/2006/relationships/image" Target="../media/image27.png"/><Relationship Id="rId17" Type="http://schemas.openxmlformats.org/officeDocument/2006/relationships/oleObject" Target="../embeddings/oleObject9.bin"/><Relationship Id="rId16"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oleObject" Target="../embeddings/oleObject8.bin"/><Relationship Id="rId13" Type="http://schemas.openxmlformats.org/officeDocument/2006/relationships/image" Target="../media/image24.png"/><Relationship Id="rId12" Type="http://schemas.openxmlformats.org/officeDocument/2006/relationships/oleObject" Target="../embeddings/oleObject7.bin"/><Relationship Id="rId11" Type="http://schemas.openxmlformats.org/officeDocument/2006/relationships/image" Target="../media/image23.png"/><Relationship Id="rId10" Type="http://schemas.openxmlformats.org/officeDocument/2006/relationships/oleObject" Target="../embeddings/oleObject6.bin"/><Relationship Id="rId1"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mj-ea"/>
              </a:rPr>
              <a:t>第十章 特异性免疫</a:t>
            </a:r>
            <a:endParaRPr lang="zh-CN" altLang="en-US" dirty="0">
              <a:latin typeface="+mj-ea"/>
            </a:endParaRPr>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a:xfrm>
            <a:off x="571472" y="1714488"/>
            <a:ext cx="7772400" cy="1500187"/>
          </a:xfrm>
        </p:spPr>
        <p:txBody>
          <a:bodyPr>
            <a:normAutofit/>
          </a:bodyPr>
          <a:lstStyle/>
          <a:p>
            <a:pPr algn="ctr"/>
            <a:r>
              <a:rPr lang="zh-CN" altLang="en-US" sz="4800" b="1" dirty="0" smtClean="0">
                <a:solidFill>
                  <a:schemeClr val="tx1"/>
                </a:solidFill>
                <a:latin typeface="华文仿宋" pitchFamily="2" charset="-122"/>
                <a:ea typeface="华文仿宋" pitchFamily="2" charset="-122"/>
              </a:rPr>
              <a:t>第一节 抗体和免疫球蛋白</a:t>
            </a:r>
            <a:endParaRPr lang="zh-CN" altLang="en-US" sz="4800" b="1" dirty="0">
              <a:solidFill>
                <a:schemeClr val="tx1"/>
              </a:solidFill>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algn="l"/>
            <a:r>
              <a:rPr lang="zh-CN" altLang="en-US" sz="3600" dirty="0" smtClean="0"/>
              <a:t>一、抗体和免疫球蛋白的概念</a:t>
            </a:r>
            <a:endParaRPr lang="zh-CN" altLang="en-US" sz="3600" dirty="0"/>
          </a:p>
        </p:txBody>
      </p:sp>
      <p:sp>
        <p:nvSpPr>
          <p:cNvPr id="5" name="内容占位符 4"/>
          <p:cNvSpPr>
            <a:spLocks noGrp="1"/>
          </p:cNvSpPr>
          <p:nvPr>
            <p:ph idx="1"/>
          </p:nvPr>
        </p:nvSpPr>
        <p:spPr/>
        <p:txBody>
          <a:bodyPr>
            <a:normAutofit fontScale="92500" lnSpcReduction="20000"/>
          </a:bodyPr>
          <a:lstStyle/>
          <a:p>
            <a:r>
              <a:rPr lang="en-US" altLang="zh-CN" b="1" dirty="0" smtClean="0">
                <a:solidFill>
                  <a:schemeClr val="hlink"/>
                </a:solidFill>
                <a:latin typeface="华文仿宋" pitchFamily="2" charset="-122"/>
                <a:ea typeface="华文仿宋" pitchFamily="2" charset="-122"/>
              </a:rPr>
              <a:t>1. </a:t>
            </a:r>
            <a:r>
              <a:rPr lang="zh-CN" altLang="en-US" b="1" dirty="0" smtClean="0">
                <a:solidFill>
                  <a:schemeClr val="hlink"/>
                </a:solidFill>
                <a:latin typeface="华文仿宋" pitchFamily="2" charset="-122"/>
                <a:ea typeface="华文仿宋" pitchFamily="2" charset="-122"/>
              </a:rPr>
              <a:t>抗体（</a:t>
            </a:r>
            <a:r>
              <a:rPr lang="en-US" altLang="zh-CN" b="1" dirty="0" smtClean="0">
                <a:solidFill>
                  <a:schemeClr val="hlink"/>
                </a:solidFill>
                <a:latin typeface="华文仿宋" pitchFamily="2" charset="-122"/>
                <a:ea typeface="华文仿宋" pitchFamily="2" charset="-122"/>
              </a:rPr>
              <a:t>antibody, </a:t>
            </a:r>
            <a:r>
              <a:rPr lang="en-US" altLang="zh-CN" b="1" dirty="0" err="1" smtClean="0">
                <a:solidFill>
                  <a:schemeClr val="hlink"/>
                </a:solidFill>
                <a:latin typeface="华文仿宋" pitchFamily="2" charset="-122"/>
                <a:ea typeface="华文仿宋" pitchFamily="2" charset="-122"/>
              </a:rPr>
              <a:t>Ab</a:t>
            </a:r>
            <a:r>
              <a:rPr lang="zh-CN" altLang="en-US" b="1" dirty="0" smtClean="0">
                <a:solidFill>
                  <a:schemeClr val="hlink"/>
                </a:solidFill>
                <a:latin typeface="华文仿宋" pitchFamily="2" charset="-122"/>
                <a:ea typeface="华文仿宋" pitchFamily="2" charset="-122"/>
              </a:rPr>
              <a:t>）    </a:t>
            </a:r>
            <a:r>
              <a:rPr lang="zh-CN" altLang="en-US" b="1" dirty="0" smtClean="0">
                <a:solidFill>
                  <a:srgbClr val="CC00FF"/>
                </a:solidFill>
                <a:latin typeface="华文仿宋" pitchFamily="2" charset="-122"/>
                <a:ea typeface="华文仿宋" pitchFamily="2" charset="-122"/>
              </a:rPr>
              <a:t>（功能性概念）</a:t>
            </a:r>
            <a:r>
              <a:rPr lang="zh-CN" altLang="en-US" b="1" dirty="0" smtClean="0">
                <a:solidFill>
                  <a:srgbClr val="FFFF66"/>
                </a:solidFill>
                <a:latin typeface="华文仿宋" pitchFamily="2" charset="-122"/>
                <a:ea typeface="华文仿宋" pitchFamily="2" charset="-122"/>
              </a:rPr>
              <a:t> </a:t>
            </a:r>
            <a:endParaRPr lang="zh-CN" altLang="en-US" b="1" dirty="0" smtClean="0">
              <a:solidFill>
                <a:srgbClr val="FFFF66"/>
              </a:solidFill>
              <a:latin typeface="华文仿宋" pitchFamily="2" charset="-122"/>
              <a:ea typeface="华文仿宋" pitchFamily="2" charset="-122"/>
            </a:endParaRPr>
          </a:p>
          <a:p>
            <a:r>
              <a:rPr lang="zh-CN" altLang="en-US" b="1" dirty="0" smtClean="0">
                <a:latin typeface="华文仿宋" pitchFamily="2" charset="-122"/>
                <a:ea typeface="华文仿宋" pitchFamily="2" charset="-122"/>
              </a:rPr>
              <a:t>            是由抗原刺激而产生并能与刺激其产生的抗原发生特异性结合的、具有免疫功能的糖蛋白。抗体主要存在血清中，也存在于如呼吸道粘膜液、小肠粘膜液、唾液以及乳汁等其它体液中。    </a:t>
            </a:r>
            <a:endParaRPr lang="zh-CN" altLang="en-US" b="1" dirty="0" smtClean="0">
              <a:latin typeface="华文仿宋" pitchFamily="2" charset="-122"/>
              <a:ea typeface="华文仿宋" pitchFamily="2" charset="-122"/>
            </a:endParaRPr>
          </a:p>
          <a:p>
            <a:r>
              <a:rPr lang="zh-CN" altLang="en-US" b="1" dirty="0" smtClean="0">
                <a:latin typeface="华文仿宋" pitchFamily="2" charset="-122"/>
                <a:ea typeface="华文仿宋" pitchFamily="2" charset="-122"/>
              </a:rPr>
              <a:t>     </a:t>
            </a:r>
            <a:endParaRPr lang="zh-CN" altLang="en-US" b="1" dirty="0" smtClean="0">
              <a:latin typeface="华文仿宋" pitchFamily="2" charset="-122"/>
              <a:ea typeface="华文仿宋" pitchFamily="2" charset="-122"/>
            </a:endParaRPr>
          </a:p>
          <a:p>
            <a:r>
              <a:rPr lang="en-US" altLang="zh-CN" b="1" dirty="0" smtClean="0">
                <a:solidFill>
                  <a:schemeClr val="hlink"/>
                </a:solidFill>
                <a:latin typeface="华文仿宋" pitchFamily="2" charset="-122"/>
                <a:ea typeface="华文仿宋" pitchFamily="2" charset="-122"/>
              </a:rPr>
              <a:t>2. </a:t>
            </a:r>
            <a:r>
              <a:rPr lang="zh-TW" altLang="en-US" b="1" dirty="0" smtClean="0">
                <a:solidFill>
                  <a:schemeClr val="hlink"/>
                </a:solidFill>
                <a:latin typeface="华文仿宋" pitchFamily="2" charset="-122"/>
                <a:ea typeface="华文仿宋" pitchFamily="2" charset="-122"/>
              </a:rPr>
              <a:t>免疫球蛋白（</a:t>
            </a:r>
            <a:r>
              <a:rPr lang="en-US" altLang="zh-TW" b="1" dirty="0" smtClean="0">
                <a:solidFill>
                  <a:schemeClr val="hlink"/>
                </a:solidFill>
                <a:latin typeface="华文仿宋" pitchFamily="2" charset="-122"/>
                <a:ea typeface="华文仿宋" pitchFamily="2" charset="-122"/>
              </a:rPr>
              <a:t>immunoglobulin, </a:t>
            </a:r>
            <a:r>
              <a:rPr lang="en-US" altLang="zh-TW" b="1" dirty="0" err="1" smtClean="0">
                <a:solidFill>
                  <a:schemeClr val="hlink"/>
                </a:solidFill>
                <a:latin typeface="华文仿宋" pitchFamily="2" charset="-122"/>
                <a:ea typeface="华文仿宋" pitchFamily="2" charset="-122"/>
              </a:rPr>
              <a:t>Ig</a:t>
            </a:r>
            <a:r>
              <a:rPr lang="zh-TW" altLang="en-US" b="1" dirty="0" smtClean="0">
                <a:solidFill>
                  <a:schemeClr val="hlink"/>
                </a:solidFill>
                <a:latin typeface="华文仿宋" pitchFamily="2" charset="-122"/>
                <a:ea typeface="华文仿宋" pitchFamily="2" charset="-122"/>
              </a:rPr>
              <a:t>）</a:t>
            </a:r>
            <a:r>
              <a:rPr lang="zh-CN" altLang="en-US" b="1" dirty="0" smtClean="0">
                <a:solidFill>
                  <a:srgbClr val="CC00FF"/>
                </a:solidFill>
                <a:latin typeface="华文仿宋" pitchFamily="2" charset="-122"/>
                <a:ea typeface="华文仿宋" pitchFamily="2" charset="-122"/>
              </a:rPr>
              <a:t>（结构性概念） </a:t>
            </a:r>
            <a:endParaRPr lang="zh-CN" altLang="en-US" b="1" dirty="0" smtClean="0">
              <a:solidFill>
                <a:srgbClr val="CC00FF"/>
              </a:solidFill>
              <a:latin typeface="华文仿宋" pitchFamily="2" charset="-122"/>
              <a:ea typeface="华文仿宋" pitchFamily="2" charset="-122"/>
            </a:endParaRPr>
          </a:p>
          <a:p>
            <a:r>
              <a:rPr lang="zh-CN" altLang="en-US" b="1" dirty="0" smtClean="0">
                <a:latin typeface="华文仿宋" pitchFamily="2" charset="-122"/>
                <a:ea typeface="华文仿宋" pitchFamily="2" charset="-122"/>
              </a:rPr>
              <a:t>            </a:t>
            </a:r>
            <a:r>
              <a:rPr lang="zh-TW" altLang="en-US" b="1" dirty="0" smtClean="0">
                <a:latin typeface="华文仿宋" pitchFamily="2" charset="-122"/>
                <a:ea typeface="华文仿宋" pitchFamily="2" charset="-122"/>
              </a:rPr>
              <a:t>具有抗体活性或化学结构与抗体分子相似</a:t>
            </a:r>
            <a:r>
              <a:rPr lang="zh-CN" altLang="en-US" b="1" dirty="0" smtClean="0">
                <a:latin typeface="华文仿宋" pitchFamily="2" charset="-122"/>
                <a:ea typeface="华文仿宋" pitchFamily="2" charset="-122"/>
              </a:rPr>
              <a:t>的</a:t>
            </a:r>
            <a:r>
              <a:rPr lang="zh-TW" altLang="en-US" b="1" dirty="0" smtClean="0">
                <a:latin typeface="华文仿宋" pitchFamily="2" charset="-122"/>
                <a:ea typeface="华文仿宋" pitchFamily="2" charset="-122"/>
              </a:rPr>
              <a:t>球</a:t>
            </a:r>
            <a:r>
              <a:rPr lang="zh-CN" altLang="en-US" b="1" dirty="0" smtClean="0">
                <a:latin typeface="华文仿宋" pitchFamily="2" charset="-122"/>
                <a:ea typeface="华文仿宋" pitchFamily="2" charset="-122"/>
              </a:rPr>
              <a:t>蛋白</a:t>
            </a:r>
            <a:r>
              <a:rPr lang="zh-TW" altLang="en-US" b="1" dirty="0" smtClean="0">
                <a:latin typeface="华文仿宋" pitchFamily="2" charset="-122"/>
                <a:ea typeface="华文仿宋" pitchFamily="2" charset="-122"/>
              </a:rPr>
              <a:t>。</a:t>
            </a:r>
            <a:endParaRPr lang="zh-CN" altLang="en-US" b="1" dirty="0" smtClean="0">
              <a:latin typeface="华文仿宋" pitchFamily="2" charset="-122"/>
              <a:ea typeface="华文仿宋" pitchFamily="2" charset="-122"/>
            </a:endParaRP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二、免疫球蛋白的结构</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lstStyle/>
          <a:p>
            <a:pPr>
              <a:buNone/>
            </a:pPr>
            <a:r>
              <a:rPr lang="zh-CN" altLang="en-US" b="1" dirty="0" smtClean="0">
                <a:latin typeface="华文仿宋" pitchFamily="2" charset="-122"/>
                <a:ea typeface="华文仿宋" pitchFamily="2" charset="-122"/>
              </a:rPr>
              <a:t>（一）免疫球蛋白的基本结构</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四条肽链通过二硫键链接构成的</a:t>
            </a:r>
            <a:r>
              <a:rPr lang="en-US" altLang="zh-CN" b="1" dirty="0" smtClean="0">
                <a:latin typeface="华文仿宋" pitchFamily="2" charset="-122"/>
                <a:ea typeface="华文仿宋" pitchFamily="2" charset="-122"/>
              </a:rPr>
              <a:t>Y</a:t>
            </a:r>
            <a:r>
              <a:rPr lang="zh-CN" altLang="en-US" b="1" dirty="0" smtClean="0">
                <a:latin typeface="华文仿宋" pitchFamily="2" charset="-122"/>
                <a:ea typeface="华文仿宋" pitchFamily="2" charset="-122"/>
              </a:rPr>
              <a:t>字型的单体。</a:t>
            </a:r>
            <a:br>
              <a:rPr lang="en-US" altLang="zh-CN" b="1" dirty="0" smtClean="0">
                <a:latin typeface="华文仿宋" pitchFamily="2" charset="-122"/>
                <a:ea typeface="华文仿宋" pitchFamily="2" charset="-122"/>
              </a:rPr>
            </a:br>
            <a:r>
              <a:rPr lang="en-US" altLang="zh-CN" b="1" dirty="0" smtClean="0">
                <a:latin typeface="华文仿宋" pitchFamily="2" charset="-122"/>
                <a:ea typeface="华文仿宋" pitchFamily="2" charset="-122"/>
              </a:rPr>
              <a:t>          1.</a:t>
            </a:r>
            <a:r>
              <a:rPr lang="zh-CN" altLang="en-US" b="1" dirty="0" smtClean="0">
                <a:latin typeface="华文仿宋" pitchFamily="2" charset="-122"/>
                <a:ea typeface="华文仿宋" pitchFamily="2" charset="-122"/>
              </a:rPr>
              <a:t>重链和轻链</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2.</a:t>
            </a:r>
            <a:r>
              <a:rPr lang="zh-CN" altLang="en-US" b="1" dirty="0" smtClean="0">
                <a:latin typeface="华文仿宋" pitchFamily="2" charset="-122"/>
                <a:ea typeface="华文仿宋" pitchFamily="2" charset="-122"/>
              </a:rPr>
              <a:t>可变区和恒定区</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3.</a:t>
            </a:r>
            <a:r>
              <a:rPr lang="zh-CN" altLang="en-US" b="1" dirty="0" smtClean="0">
                <a:latin typeface="华文仿宋" pitchFamily="2" charset="-122"/>
                <a:ea typeface="华文仿宋" pitchFamily="2" charset="-122"/>
              </a:rPr>
              <a:t>铰链区</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5288" y="1268413"/>
            <a:ext cx="8223250" cy="1692771"/>
          </a:xfrm>
          <a:prstGeom prst="rect">
            <a:avLst/>
          </a:prstGeom>
          <a:noFill/>
          <a:ln w="9525">
            <a:noFill/>
            <a:miter lim="800000"/>
          </a:ln>
          <a:effectLst/>
        </p:spPr>
        <p:txBody>
          <a:bodyPr anchor="ctr">
            <a:spAutoFit/>
          </a:bodyPr>
          <a:lstStyle/>
          <a:p>
            <a:r>
              <a:rPr lang="zh-CN" sz="2600" b="1" dirty="0">
                <a:latin typeface="华文仿宋" pitchFamily="2" charset="-122"/>
                <a:ea typeface="华文仿宋" pitchFamily="2" charset="-122"/>
              </a:rPr>
              <a:t>任何一类天然免疫球蛋白分子均含有四条异源性多肽链，其中，相对分子质量较大的称为</a:t>
            </a:r>
            <a:r>
              <a:rPr lang="zh-CN" sz="2600" b="1" dirty="0">
                <a:solidFill>
                  <a:srgbClr val="FF0000"/>
                </a:solidFill>
                <a:latin typeface="华文仿宋" pitchFamily="2" charset="-122"/>
                <a:ea typeface="华文仿宋" pitchFamily="2" charset="-122"/>
              </a:rPr>
              <a:t>重链</a:t>
            </a:r>
            <a:r>
              <a:rPr lang="zh-CN" altLang="zh-CN" sz="2600" b="1" dirty="0">
                <a:latin typeface="华文仿宋" pitchFamily="2" charset="-122"/>
                <a:ea typeface="华文仿宋" pitchFamily="2" charset="-122"/>
              </a:rPr>
              <a:t>(heavy chain</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H</a:t>
            </a:r>
            <a:r>
              <a:rPr lang="zh-CN" sz="2600" b="1" dirty="0">
                <a:latin typeface="华文仿宋" pitchFamily="2" charset="-122"/>
                <a:ea typeface="华文仿宋" pitchFamily="2" charset="-122"/>
              </a:rPr>
              <a:t>链</a:t>
            </a:r>
            <a:r>
              <a:rPr lang="zh-CN" altLang="zh-CN" sz="2600" b="1" dirty="0">
                <a:latin typeface="华文仿宋" pitchFamily="2" charset="-122"/>
                <a:ea typeface="华文仿宋" pitchFamily="2" charset="-122"/>
              </a:rPr>
              <a:t>)</a:t>
            </a:r>
            <a:r>
              <a:rPr lang="zh-CN" sz="2600" b="1" dirty="0">
                <a:latin typeface="华文仿宋" pitchFamily="2" charset="-122"/>
                <a:ea typeface="华文仿宋" pitchFamily="2" charset="-122"/>
              </a:rPr>
              <a:t>，而相对分子质量较小的为</a:t>
            </a:r>
            <a:r>
              <a:rPr lang="zh-CN" sz="2600" b="1" dirty="0">
                <a:solidFill>
                  <a:srgbClr val="FF0000"/>
                </a:solidFill>
                <a:latin typeface="华文仿宋" pitchFamily="2" charset="-122"/>
                <a:ea typeface="华文仿宋" pitchFamily="2" charset="-122"/>
              </a:rPr>
              <a:t>轻链</a:t>
            </a:r>
            <a:r>
              <a:rPr lang="zh-CN" altLang="zh-CN" sz="2600" b="1" dirty="0">
                <a:latin typeface="华文仿宋" pitchFamily="2" charset="-122"/>
                <a:ea typeface="华文仿宋" pitchFamily="2" charset="-122"/>
              </a:rPr>
              <a:t>(light chain</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L</a:t>
            </a:r>
            <a:r>
              <a:rPr lang="zh-CN" sz="2600" b="1" dirty="0">
                <a:latin typeface="华文仿宋" pitchFamily="2" charset="-122"/>
                <a:ea typeface="华文仿宋" pitchFamily="2" charset="-122"/>
              </a:rPr>
              <a:t>链</a:t>
            </a:r>
            <a:r>
              <a:rPr lang="zh-CN" altLang="zh-CN" sz="2600" b="1" dirty="0">
                <a:latin typeface="华文仿宋" pitchFamily="2" charset="-122"/>
                <a:ea typeface="华文仿宋" pitchFamily="2" charset="-122"/>
              </a:rPr>
              <a:t>)</a:t>
            </a:r>
            <a:r>
              <a:rPr lang="zh-CN" sz="2600" b="1" dirty="0">
                <a:latin typeface="华文仿宋" pitchFamily="2" charset="-122"/>
                <a:ea typeface="华文仿宋" pitchFamily="2" charset="-122"/>
              </a:rPr>
              <a:t>。同一天然</a:t>
            </a:r>
            <a:r>
              <a:rPr lang="zh-CN" altLang="zh-CN" sz="2600" b="1" dirty="0">
                <a:latin typeface="华文仿宋" pitchFamily="2" charset="-122"/>
                <a:ea typeface="华文仿宋" pitchFamily="2" charset="-122"/>
              </a:rPr>
              <a:t>Ig</a:t>
            </a:r>
            <a:r>
              <a:rPr lang="zh-CN" sz="2600" b="1" dirty="0">
                <a:latin typeface="华文仿宋" pitchFamily="2" charset="-122"/>
                <a:ea typeface="华文仿宋" pitchFamily="2" charset="-122"/>
              </a:rPr>
              <a:t>分子中的两条</a:t>
            </a:r>
            <a:r>
              <a:rPr lang="zh-CN" altLang="zh-CN" sz="2600" b="1" dirty="0">
                <a:latin typeface="华文仿宋" pitchFamily="2" charset="-122"/>
                <a:ea typeface="华文仿宋" pitchFamily="2" charset="-122"/>
              </a:rPr>
              <a:t>H</a:t>
            </a:r>
            <a:r>
              <a:rPr lang="zh-CN" sz="2600" b="1" dirty="0">
                <a:latin typeface="华文仿宋" pitchFamily="2" charset="-122"/>
                <a:ea typeface="华文仿宋" pitchFamily="2" charset="-122"/>
              </a:rPr>
              <a:t>链和两条</a:t>
            </a:r>
            <a:r>
              <a:rPr lang="zh-CN" altLang="zh-CN" sz="2600" b="1" dirty="0">
                <a:latin typeface="华文仿宋" pitchFamily="2" charset="-122"/>
                <a:ea typeface="华文仿宋" pitchFamily="2" charset="-122"/>
              </a:rPr>
              <a:t>L</a:t>
            </a:r>
            <a:r>
              <a:rPr lang="zh-CN" sz="2600" b="1" dirty="0">
                <a:latin typeface="华文仿宋" pitchFamily="2" charset="-122"/>
                <a:ea typeface="华文仿宋" pitchFamily="2" charset="-122"/>
              </a:rPr>
              <a:t>链的氨基酸组成完全相同</a:t>
            </a:r>
            <a:r>
              <a:rPr lang="zh-CN" sz="2600" b="1" dirty="0">
                <a:solidFill>
                  <a:srgbClr val="0000CC"/>
                </a:solidFill>
                <a:latin typeface="华文仿宋" pitchFamily="2" charset="-122"/>
                <a:ea typeface="华文仿宋" pitchFamily="2" charset="-122"/>
              </a:rPr>
              <a:t>。</a:t>
            </a:r>
            <a:endParaRPr lang="zh-CN" sz="2600" b="1" dirty="0">
              <a:solidFill>
                <a:srgbClr val="0000CC"/>
              </a:solidFill>
              <a:latin typeface="华文仿宋" pitchFamily="2" charset="-122"/>
              <a:ea typeface="华文仿宋" pitchFamily="2" charset="-122"/>
            </a:endParaRPr>
          </a:p>
        </p:txBody>
      </p:sp>
      <p:sp>
        <p:nvSpPr>
          <p:cNvPr id="30723" name="Text Box 3"/>
          <p:cNvSpPr txBox="1">
            <a:spLocks noChangeArrowheads="1"/>
          </p:cNvSpPr>
          <p:nvPr/>
        </p:nvSpPr>
        <p:spPr bwMode="auto">
          <a:xfrm>
            <a:off x="323850" y="404813"/>
            <a:ext cx="3455988" cy="641350"/>
          </a:xfrm>
          <a:prstGeom prst="rect">
            <a:avLst/>
          </a:prstGeom>
          <a:noFill/>
          <a:ln w="9525">
            <a:noFill/>
            <a:miter lim="800000"/>
          </a:ln>
          <a:effectLst/>
        </p:spPr>
        <p:txBody>
          <a:bodyPr>
            <a:spAutoFit/>
          </a:bodyPr>
          <a:lstStyle/>
          <a:p>
            <a:pPr>
              <a:buFontTx/>
              <a:buBlip>
                <a:blip r:embed="rId1"/>
              </a:buBlip>
            </a:pPr>
            <a:r>
              <a:rPr lang="zh-CN" altLang="zh-CN" sz="3600" b="1" dirty="0">
                <a:solidFill>
                  <a:srgbClr val="0000CC"/>
                </a:solidFill>
                <a:latin typeface="黑体" panose="02010609060101010101" pitchFamily="2" charset="-122"/>
                <a:ea typeface="黑体" panose="02010609060101010101" pitchFamily="2" charset="-122"/>
              </a:rPr>
              <a:t> </a:t>
            </a:r>
            <a:r>
              <a:rPr lang="zh-CN" sz="3600" b="1" dirty="0">
                <a:latin typeface="黑体" panose="02010609060101010101" pitchFamily="2" charset="-122"/>
                <a:ea typeface="黑体" panose="02010609060101010101" pitchFamily="2" charset="-122"/>
              </a:rPr>
              <a:t>重链和轻链</a:t>
            </a:r>
            <a:endParaRPr lang="zh-CN" sz="3600" b="1" dirty="0">
              <a:latin typeface="黑体" panose="02010609060101010101" pitchFamily="2" charset="-122"/>
              <a:ea typeface="黑体" panose="02010609060101010101" pitchFamily="2" charset="-122"/>
            </a:endParaRPr>
          </a:p>
        </p:txBody>
      </p:sp>
      <p:sp>
        <p:nvSpPr>
          <p:cNvPr id="30724" name="Rectangle 4"/>
          <p:cNvSpPr>
            <a:spLocks noChangeArrowheads="1"/>
          </p:cNvSpPr>
          <p:nvPr/>
        </p:nvSpPr>
        <p:spPr bwMode="auto">
          <a:xfrm>
            <a:off x="468313" y="3500438"/>
            <a:ext cx="8207375" cy="2092881"/>
          </a:xfrm>
          <a:prstGeom prst="rect">
            <a:avLst/>
          </a:prstGeom>
          <a:noFill/>
          <a:ln w="9525">
            <a:noFill/>
            <a:miter lim="800000"/>
          </a:ln>
          <a:effectLst/>
        </p:spPr>
        <p:txBody>
          <a:bodyPr anchor="ctr">
            <a:spAutoFit/>
          </a:bodyPr>
          <a:lstStyle/>
          <a:p>
            <a:r>
              <a:rPr lang="zh-CN" sz="2600" b="1" dirty="0">
                <a:solidFill>
                  <a:srgbClr val="FF0000"/>
                </a:solidFill>
                <a:latin typeface="华文仿宋" pitchFamily="2" charset="-122"/>
                <a:ea typeface="华文仿宋" pitchFamily="2" charset="-122"/>
              </a:rPr>
              <a:t>重链</a:t>
            </a:r>
            <a:r>
              <a:rPr lang="zh-CN" sz="2600" b="1" dirty="0">
                <a:latin typeface="华文仿宋" pitchFamily="2" charset="-122"/>
                <a:ea typeface="华文仿宋" pitchFamily="2" charset="-122"/>
              </a:rPr>
              <a:t>：两条相同的长链称为</a:t>
            </a:r>
            <a:r>
              <a:rPr lang="zh-CN" sz="2600" b="1" dirty="0">
                <a:solidFill>
                  <a:srgbClr val="FF0000"/>
                </a:solidFill>
                <a:latin typeface="华文仿宋" pitchFamily="2" charset="-122"/>
                <a:ea typeface="华文仿宋" pitchFamily="2" charset="-122"/>
              </a:rPr>
              <a:t>重链、简称</a:t>
            </a:r>
            <a:r>
              <a:rPr lang="zh-CN" altLang="zh-CN" sz="2600" b="1" dirty="0">
                <a:solidFill>
                  <a:srgbClr val="FF0000"/>
                </a:solidFill>
                <a:latin typeface="华文仿宋" pitchFamily="2" charset="-122"/>
                <a:ea typeface="华文仿宋" pitchFamily="2" charset="-122"/>
              </a:rPr>
              <a:t>H</a:t>
            </a:r>
            <a:r>
              <a:rPr lang="zh-CN" sz="2600" b="1" dirty="0">
                <a:solidFill>
                  <a:srgbClr val="FF0000"/>
                </a:solidFill>
                <a:latin typeface="华文仿宋" pitchFamily="2" charset="-122"/>
                <a:ea typeface="华文仿宋" pitchFamily="2" charset="-122"/>
              </a:rPr>
              <a:t>链</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H</a:t>
            </a:r>
            <a:r>
              <a:rPr lang="zh-CN" sz="2600" b="1" dirty="0">
                <a:latin typeface="华文仿宋" pitchFamily="2" charset="-122"/>
                <a:ea typeface="华文仿宋" pitchFamily="2" charset="-122"/>
              </a:rPr>
              <a:t>链由</a:t>
            </a:r>
            <a:r>
              <a:rPr lang="zh-CN" altLang="zh-CN" sz="2600" b="1" dirty="0">
                <a:latin typeface="华文仿宋" pitchFamily="2" charset="-122"/>
                <a:ea typeface="华文仿宋" pitchFamily="2" charset="-122"/>
              </a:rPr>
              <a:t>450—550</a:t>
            </a:r>
            <a:r>
              <a:rPr lang="zh-CN" sz="2600" b="1" dirty="0">
                <a:latin typeface="华文仿宋" pitchFamily="2" charset="-122"/>
                <a:ea typeface="华文仿宋" pitchFamily="2" charset="-122"/>
              </a:rPr>
              <a:t>氨基酸组成，相对分子质量为</a:t>
            </a:r>
            <a:r>
              <a:rPr lang="zh-CN" altLang="zh-CN" sz="2600" b="1" dirty="0">
                <a:latin typeface="华文仿宋" pitchFamily="2" charset="-122"/>
                <a:ea typeface="华文仿宋" pitchFamily="2" charset="-122"/>
              </a:rPr>
              <a:t>50—75kDa</a:t>
            </a:r>
            <a:r>
              <a:rPr lang="zh-CN" sz="2600" b="1" dirty="0">
                <a:latin typeface="华文仿宋" pitchFamily="2" charset="-122"/>
                <a:ea typeface="华文仿宋" pitchFamily="2" charset="-122"/>
              </a:rPr>
              <a:t>。根据</a:t>
            </a:r>
            <a:r>
              <a:rPr lang="zh-CN" altLang="zh-CN" sz="2600" b="1" dirty="0">
                <a:latin typeface="华文仿宋" pitchFamily="2" charset="-122"/>
                <a:ea typeface="华文仿宋" pitchFamily="2" charset="-122"/>
              </a:rPr>
              <a:t>Ig</a:t>
            </a:r>
            <a:r>
              <a:rPr lang="zh-CN" sz="2600" b="1" dirty="0">
                <a:latin typeface="华文仿宋" pitchFamily="2" charset="-122"/>
                <a:ea typeface="华文仿宋" pitchFamily="2" charset="-122"/>
              </a:rPr>
              <a:t>重链恒定区氨基酸的排列顺序不同，免疫反应性就不同，据此可将血清中的</a:t>
            </a:r>
            <a:r>
              <a:rPr lang="zh-CN" altLang="zh-CN" sz="2600" b="1" dirty="0">
                <a:latin typeface="华文仿宋" pitchFamily="2" charset="-122"/>
                <a:ea typeface="华文仿宋" pitchFamily="2" charset="-122"/>
              </a:rPr>
              <a:t>Ig</a:t>
            </a:r>
            <a:r>
              <a:rPr lang="zh-CN" sz="2600" b="1" dirty="0">
                <a:latin typeface="华文仿宋" pitchFamily="2" charset="-122"/>
                <a:ea typeface="华文仿宋" pitchFamily="2" charset="-122"/>
              </a:rPr>
              <a:t>分成五大类：</a:t>
            </a:r>
            <a:r>
              <a:rPr lang="zh-CN" altLang="zh-CN" sz="2600" b="1" dirty="0">
                <a:latin typeface="华文仿宋" pitchFamily="2" charset="-122"/>
                <a:ea typeface="华文仿宋" pitchFamily="2" charset="-122"/>
              </a:rPr>
              <a:t>IgG</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IgA</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IgM</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IgD</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IgE</a:t>
            </a:r>
            <a:r>
              <a:rPr lang="zh-CN" sz="2600" b="1" dirty="0">
                <a:latin typeface="华文仿宋" pitchFamily="2" charset="-122"/>
                <a:ea typeface="华文仿宋" pitchFamily="2" charset="-122"/>
              </a:rPr>
              <a:t>，其相应的重链分别为</a:t>
            </a:r>
            <a:r>
              <a:rPr lang="zh-CN" altLang="zh-CN" sz="2600" b="1" dirty="0">
                <a:latin typeface="华文仿宋" pitchFamily="2" charset="-122"/>
                <a:ea typeface="华文仿宋" pitchFamily="2" charset="-122"/>
              </a:rPr>
              <a:t>γ</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μ</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α</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δ</a:t>
            </a:r>
            <a:r>
              <a:rPr lang="zh-CN" sz="2600" b="1" dirty="0">
                <a:latin typeface="华文仿宋" pitchFamily="2" charset="-122"/>
                <a:ea typeface="华文仿宋" pitchFamily="2" charset="-122"/>
              </a:rPr>
              <a:t>和</a:t>
            </a:r>
            <a:r>
              <a:rPr lang="zh-CN" altLang="zh-CN" sz="2600" b="1" dirty="0">
                <a:latin typeface="华文仿宋" pitchFamily="2" charset="-122"/>
                <a:ea typeface="华文仿宋" pitchFamily="2" charset="-122"/>
              </a:rPr>
              <a:t>ε</a:t>
            </a:r>
            <a:r>
              <a:rPr lang="zh-CN" sz="2600" b="1" dirty="0">
                <a:latin typeface="华文仿宋" pitchFamily="2" charset="-122"/>
                <a:ea typeface="华文仿宋" pitchFamily="2" charset="-122"/>
              </a:rPr>
              <a:t>链</a:t>
            </a:r>
            <a:r>
              <a:rPr lang="zh-CN" sz="2600" b="1" dirty="0">
                <a:solidFill>
                  <a:srgbClr val="0000CC"/>
                </a:solidFill>
                <a:latin typeface="华文仿宋" pitchFamily="2" charset="-122"/>
                <a:ea typeface="华文仿宋" pitchFamily="2" charset="-122"/>
              </a:rPr>
              <a:t>。 </a:t>
            </a:r>
            <a:endParaRPr lang="zh-CN" sz="2600" b="1" dirty="0">
              <a:solidFill>
                <a:srgbClr val="0000CC"/>
              </a:solidFill>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11188" y="1268413"/>
            <a:ext cx="7991475" cy="3865674"/>
          </a:xfrm>
          <a:prstGeom prst="rect">
            <a:avLst/>
          </a:prstGeom>
          <a:noFill/>
          <a:ln w="9525">
            <a:noFill/>
            <a:miter lim="800000"/>
          </a:ln>
          <a:effectLst/>
        </p:spPr>
        <p:txBody>
          <a:bodyPr anchor="ctr">
            <a:spAutoFit/>
          </a:bodyPr>
          <a:lstStyle/>
          <a:p>
            <a:pPr>
              <a:lnSpc>
                <a:spcPct val="110000"/>
              </a:lnSpc>
            </a:pPr>
            <a:r>
              <a:rPr lang="zh-CN" sz="2800" b="1" dirty="0">
                <a:solidFill>
                  <a:srgbClr val="FF0000"/>
                </a:solidFill>
                <a:latin typeface="华文仿宋" pitchFamily="2" charset="-122"/>
                <a:ea typeface="华文仿宋" pitchFamily="2" charset="-122"/>
              </a:rPr>
              <a:t>轻链</a:t>
            </a:r>
            <a:r>
              <a:rPr lang="zh-CN" sz="2800" b="1" dirty="0">
                <a:latin typeface="华文仿宋" pitchFamily="2" charset="-122"/>
                <a:ea typeface="华文仿宋" pitchFamily="2" charset="-122"/>
              </a:rPr>
              <a:t>：两条相同的短链称为</a:t>
            </a:r>
            <a:r>
              <a:rPr lang="zh-CN" sz="2800" b="1" dirty="0">
                <a:solidFill>
                  <a:srgbClr val="FF0000"/>
                </a:solidFill>
                <a:latin typeface="华文仿宋" pitchFamily="2" charset="-122"/>
                <a:ea typeface="华文仿宋" pitchFamily="2" charset="-122"/>
              </a:rPr>
              <a:t>轻链，简称</a:t>
            </a:r>
            <a:r>
              <a:rPr lang="zh-CN" altLang="zh-CN" sz="2800" b="1" dirty="0">
                <a:solidFill>
                  <a:srgbClr val="FF0000"/>
                </a:solidFill>
                <a:latin typeface="华文仿宋" pitchFamily="2" charset="-122"/>
                <a:ea typeface="华文仿宋" pitchFamily="2" charset="-122"/>
              </a:rPr>
              <a:t>L</a:t>
            </a:r>
            <a:r>
              <a:rPr lang="zh-CN" sz="2800" b="1" dirty="0">
                <a:solidFill>
                  <a:srgbClr val="FF0000"/>
                </a:solidFill>
                <a:latin typeface="华文仿宋" pitchFamily="2" charset="-122"/>
                <a:ea typeface="华文仿宋" pitchFamily="2" charset="-122"/>
              </a:rPr>
              <a:t>链</a:t>
            </a:r>
            <a:r>
              <a:rPr lang="zh-CN" sz="2800" b="1" dirty="0">
                <a:latin typeface="华文仿宋" pitchFamily="2" charset="-122"/>
                <a:ea typeface="华文仿宋" pitchFamily="2" charset="-122"/>
              </a:rPr>
              <a:t>，</a:t>
            </a:r>
            <a:r>
              <a:rPr lang="zh-CN" altLang="zh-CN" sz="2800" b="1" dirty="0">
                <a:latin typeface="华文仿宋" pitchFamily="2" charset="-122"/>
                <a:ea typeface="华文仿宋" pitchFamily="2" charset="-122"/>
              </a:rPr>
              <a:t>L</a:t>
            </a:r>
            <a:r>
              <a:rPr lang="zh-CN" sz="2800" b="1" dirty="0">
                <a:latin typeface="华文仿宋" pitchFamily="2" charset="-122"/>
                <a:ea typeface="华文仿宋" pitchFamily="2" charset="-122"/>
              </a:rPr>
              <a:t>链约由</a:t>
            </a:r>
            <a:r>
              <a:rPr lang="zh-CN" altLang="zh-CN" sz="2800" b="1" dirty="0">
                <a:latin typeface="华文仿宋" pitchFamily="2" charset="-122"/>
                <a:ea typeface="华文仿宋" pitchFamily="2" charset="-122"/>
              </a:rPr>
              <a:t>214</a:t>
            </a:r>
            <a:r>
              <a:rPr lang="zh-CN" sz="2800" b="1" dirty="0">
                <a:latin typeface="华文仿宋" pitchFamily="2" charset="-122"/>
                <a:ea typeface="华文仿宋" pitchFamily="2" charset="-122"/>
              </a:rPr>
              <a:t>个氨基酸组成，相对分子质量约为</a:t>
            </a:r>
            <a:r>
              <a:rPr lang="zh-CN" altLang="zh-CN" sz="2800" b="1" dirty="0">
                <a:latin typeface="华文仿宋" pitchFamily="2" charset="-122"/>
                <a:ea typeface="华文仿宋" pitchFamily="2" charset="-122"/>
              </a:rPr>
              <a:t>25kDa</a:t>
            </a:r>
            <a:r>
              <a:rPr lang="zh-CN" sz="2800" b="1" dirty="0">
                <a:latin typeface="华文仿宋" pitchFamily="2" charset="-122"/>
                <a:ea typeface="华文仿宋" pitchFamily="2" charset="-122"/>
              </a:rPr>
              <a:t>，根据</a:t>
            </a:r>
            <a:r>
              <a:rPr lang="zh-CN" altLang="zh-CN" sz="2800" b="1" dirty="0">
                <a:latin typeface="华文仿宋" pitchFamily="2" charset="-122"/>
                <a:ea typeface="华文仿宋" pitchFamily="2" charset="-122"/>
              </a:rPr>
              <a:t>L</a:t>
            </a:r>
            <a:r>
              <a:rPr lang="zh-CN" sz="2800" b="1" dirty="0">
                <a:latin typeface="华文仿宋" pitchFamily="2" charset="-122"/>
                <a:ea typeface="华文仿宋" pitchFamily="2" charset="-122"/>
              </a:rPr>
              <a:t>链免疫反应性不同，</a:t>
            </a:r>
            <a:r>
              <a:rPr lang="zh-CN" altLang="zh-CN" sz="2800" b="1" dirty="0">
                <a:latin typeface="华文仿宋" pitchFamily="2" charset="-122"/>
                <a:ea typeface="华文仿宋" pitchFamily="2" charset="-122"/>
              </a:rPr>
              <a:t>L</a:t>
            </a:r>
            <a:r>
              <a:rPr lang="zh-CN" sz="2800" b="1" dirty="0">
                <a:latin typeface="华文仿宋" pitchFamily="2" charset="-122"/>
                <a:ea typeface="华文仿宋" pitchFamily="2" charset="-122"/>
              </a:rPr>
              <a:t>链可分为两型，即</a:t>
            </a:r>
            <a:r>
              <a:rPr lang="zh-CN" altLang="zh-CN" sz="2800" b="1" dirty="0">
                <a:latin typeface="华文仿宋" pitchFamily="2" charset="-122"/>
                <a:ea typeface="华文仿宋" pitchFamily="2" charset="-122"/>
              </a:rPr>
              <a:t>κ</a:t>
            </a:r>
            <a:r>
              <a:rPr lang="zh-CN" sz="2800" b="1" dirty="0">
                <a:latin typeface="华文仿宋" pitchFamily="2" charset="-122"/>
                <a:ea typeface="华文仿宋" pitchFamily="2" charset="-122"/>
              </a:rPr>
              <a:t>型和</a:t>
            </a:r>
            <a:r>
              <a:rPr lang="zh-CN" altLang="zh-CN" sz="2800" b="1" dirty="0">
                <a:latin typeface="华文仿宋" pitchFamily="2" charset="-122"/>
                <a:ea typeface="华文仿宋" pitchFamily="2" charset="-122"/>
              </a:rPr>
              <a:t>λ</a:t>
            </a:r>
            <a:r>
              <a:rPr lang="zh-CN" sz="2800" b="1" dirty="0">
                <a:latin typeface="华文仿宋" pitchFamily="2" charset="-122"/>
                <a:ea typeface="华文仿宋" pitchFamily="2" charset="-122"/>
              </a:rPr>
              <a:t>型。根据</a:t>
            </a:r>
            <a:r>
              <a:rPr lang="zh-CN" altLang="zh-CN" sz="2800" b="1" dirty="0">
                <a:latin typeface="华文仿宋" pitchFamily="2" charset="-122"/>
                <a:ea typeface="华文仿宋" pitchFamily="2" charset="-122"/>
              </a:rPr>
              <a:t>λ</a:t>
            </a:r>
            <a:r>
              <a:rPr lang="zh-CN" sz="2800" b="1" dirty="0">
                <a:latin typeface="华文仿宋" pitchFamily="2" charset="-122"/>
                <a:ea typeface="华文仿宋" pitchFamily="2" charset="-122"/>
              </a:rPr>
              <a:t>链恒定区个别氨基酸的差异，又可分为</a:t>
            </a:r>
            <a:r>
              <a:rPr lang="zh-CN" altLang="zh-CN" sz="2800" b="1" dirty="0">
                <a:latin typeface="华文仿宋" pitchFamily="2" charset="-122"/>
                <a:ea typeface="华文仿宋" pitchFamily="2" charset="-122"/>
              </a:rPr>
              <a:t>λ1</a:t>
            </a:r>
            <a:r>
              <a:rPr lang="zh-CN" sz="2800" b="1" dirty="0">
                <a:latin typeface="华文仿宋" pitchFamily="2" charset="-122"/>
                <a:ea typeface="华文仿宋" pitchFamily="2" charset="-122"/>
              </a:rPr>
              <a:t>、</a:t>
            </a:r>
            <a:r>
              <a:rPr lang="zh-CN" altLang="zh-CN" sz="2800" b="1" dirty="0">
                <a:latin typeface="华文仿宋" pitchFamily="2" charset="-122"/>
                <a:ea typeface="华文仿宋" pitchFamily="2" charset="-122"/>
              </a:rPr>
              <a:t>λ2</a:t>
            </a:r>
            <a:r>
              <a:rPr lang="zh-CN" sz="2800" b="1" dirty="0">
                <a:latin typeface="华文仿宋" pitchFamily="2" charset="-122"/>
                <a:ea typeface="华文仿宋" pitchFamily="2" charset="-122"/>
              </a:rPr>
              <a:t>、</a:t>
            </a:r>
            <a:r>
              <a:rPr lang="zh-CN" altLang="zh-CN" sz="2800" b="1" dirty="0">
                <a:latin typeface="华文仿宋" pitchFamily="2" charset="-122"/>
                <a:ea typeface="华文仿宋" pitchFamily="2" charset="-122"/>
              </a:rPr>
              <a:t>λ3</a:t>
            </a:r>
            <a:r>
              <a:rPr lang="zh-CN" sz="2800" b="1" dirty="0">
                <a:latin typeface="华文仿宋" pitchFamily="2" charset="-122"/>
                <a:ea typeface="华文仿宋" pitchFamily="2" charset="-122"/>
              </a:rPr>
              <a:t>和</a:t>
            </a:r>
            <a:r>
              <a:rPr lang="zh-CN" altLang="zh-CN" sz="2800" b="1" dirty="0">
                <a:latin typeface="华文仿宋" pitchFamily="2" charset="-122"/>
                <a:ea typeface="华文仿宋" pitchFamily="2" charset="-122"/>
              </a:rPr>
              <a:t>λ4</a:t>
            </a:r>
            <a:r>
              <a:rPr lang="zh-CN" sz="2800" b="1" dirty="0">
                <a:latin typeface="华文仿宋" pitchFamily="2" charset="-122"/>
                <a:ea typeface="华文仿宋" pitchFamily="2" charset="-122"/>
              </a:rPr>
              <a:t>四个亚基</a:t>
            </a:r>
            <a:r>
              <a:rPr lang="zh-CN" altLang="zh-CN" sz="2800" b="1" dirty="0">
                <a:latin typeface="华文仿宋" pitchFamily="2" charset="-122"/>
                <a:ea typeface="华文仿宋" pitchFamily="2" charset="-122"/>
              </a:rPr>
              <a:t>(subtype)</a:t>
            </a:r>
            <a:r>
              <a:rPr lang="zh-CN" sz="2800" b="1" dirty="0">
                <a:latin typeface="华文仿宋" pitchFamily="2" charset="-122"/>
                <a:ea typeface="华文仿宋" pitchFamily="2" charset="-122"/>
              </a:rPr>
              <a:t>。同一天然的</a:t>
            </a:r>
            <a:r>
              <a:rPr lang="zh-CN" altLang="zh-CN" sz="2800" b="1" dirty="0">
                <a:latin typeface="华文仿宋" pitchFamily="2" charset="-122"/>
                <a:ea typeface="华文仿宋" pitchFamily="2" charset="-122"/>
              </a:rPr>
              <a:t>Ig</a:t>
            </a:r>
            <a:r>
              <a:rPr lang="zh-CN" sz="2800" b="1" dirty="0">
                <a:latin typeface="华文仿宋" pitchFamily="2" charset="-122"/>
                <a:ea typeface="华文仿宋" pitchFamily="2" charset="-122"/>
              </a:rPr>
              <a:t>分子上两条</a:t>
            </a:r>
            <a:r>
              <a:rPr lang="zh-CN" altLang="zh-CN" sz="2800" b="1" dirty="0">
                <a:latin typeface="华文仿宋" pitchFamily="2" charset="-122"/>
                <a:ea typeface="华文仿宋" pitchFamily="2" charset="-122"/>
              </a:rPr>
              <a:t>H</a:t>
            </a:r>
            <a:r>
              <a:rPr lang="zh-CN" sz="2800" b="1" dirty="0">
                <a:latin typeface="华文仿宋" pitchFamily="2" charset="-122"/>
                <a:ea typeface="华文仿宋" pitchFamily="2" charset="-122"/>
              </a:rPr>
              <a:t>链是同类，两条轻链是同型，五类</a:t>
            </a:r>
            <a:r>
              <a:rPr lang="zh-CN" altLang="zh-CN" sz="2800" b="1" dirty="0">
                <a:latin typeface="华文仿宋" pitchFamily="2" charset="-122"/>
                <a:ea typeface="华文仿宋" pitchFamily="2" charset="-122"/>
              </a:rPr>
              <a:t>Ig</a:t>
            </a:r>
            <a:r>
              <a:rPr lang="zh-CN" sz="2800" b="1" dirty="0">
                <a:latin typeface="华文仿宋" pitchFamily="2" charset="-122"/>
                <a:ea typeface="华文仿宋" pitchFamily="2" charset="-122"/>
              </a:rPr>
              <a:t>中，每一类</a:t>
            </a:r>
            <a:r>
              <a:rPr lang="zh-CN" altLang="zh-CN" sz="2800" b="1" dirty="0">
                <a:latin typeface="华文仿宋" pitchFamily="2" charset="-122"/>
                <a:ea typeface="华文仿宋" pitchFamily="2" charset="-122"/>
              </a:rPr>
              <a:t>Ig</a:t>
            </a:r>
            <a:r>
              <a:rPr lang="zh-CN" sz="2800" b="1" dirty="0">
                <a:latin typeface="华文仿宋" pitchFamily="2" charset="-122"/>
                <a:ea typeface="华文仿宋" pitchFamily="2" charset="-122"/>
              </a:rPr>
              <a:t>都可以有</a:t>
            </a:r>
            <a:r>
              <a:rPr lang="zh-CN" altLang="zh-CN" sz="2800" b="1" dirty="0">
                <a:latin typeface="华文仿宋" pitchFamily="2" charset="-122"/>
                <a:ea typeface="华文仿宋" pitchFamily="2" charset="-122"/>
              </a:rPr>
              <a:t>κ</a:t>
            </a:r>
            <a:r>
              <a:rPr lang="zh-CN" sz="2800" b="1" dirty="0">
                <a:latin typeface="华文仿宋" pitchFamily="2" charset="-122"/>
                <a:ea typeface="华文仿宋" pitchFamily="2" charset="-122"/>
              </a:rPr>
              <a:t>链或</a:t>
            </a:r>
            <a:r>
              <a:rPr lang="zh-CN" altLang="zh-CN" sz="2800" b="1" dirty="0">
                <a:latin typeface="华文仿宋" pitchFamily="2" charset="-122"/>
                <a:ea typeface="华文仿宋" pitchFamily="2" charset="-122"/>
              </a:rPr>
              <a:t>λ</a:t>
            </a:r>
            <a:r>
              <a:rPr lang="zh-CN" sz="2800" b="1" dirty="0">
                <a:latin typeface="华文仿宋" pitchFamily="2" charset="-122"/>
                <a:ea typeface="华文仿宋" pitchFamily="2" charset="-122"/>
              </a:rPr>
              <a:t>链，可以把</a:t>
            </a:r>
            <a:r>
              <a:rPr lang="zh-CN" altLang="zh-CN" sz="2800" b="1" dirty="0">
                <a:latin typeface="华文仿宋" pitchFamily="2" charset="-122"/>
                <a:ea typeface="华文仿宋" pitchFamily="2" charset="-122"/>
              </a:rPr>
              <a:t>Ig</a:t>
            </a:r>
            <a:r>
              <a:rPr lang="zh-CN" sz="2800" b="1" dirty="0">
                <a:latin typeface="华文仿宋" pitchFamily="2" charset="-122"/>
                <a:ea typeface="华文仿宋" pitchFamily="2" charset="-122"/>
              </a:rPr>
              <a:t>分成五类十型。</a:t>
            </a:r>
            <a:endParaRPr lang="zh-CN" sz="2800" b="1" dirty="0">
              <a:latin typeface="华文仿宋" pitchFamily="2" charset="-122"/>
              <a:ea typeface="华文仿宋" pitchFamily="2" charset="-122"/>
            </a:endParaRPr>
          </a:p>
        </p:txBody>
      </p:sp>
      <p:sp>
        <p:nvSpPr>
          <p:cNvPr id="31747" name="Text Box 3"/>
          <p:cNvSpPr txBox="1">
            <a:spLocks noChangeArrowheads="1"/>
          </p:cNvSpPr>
          <p:nvPr/>
        </p:nvSpPr>
        <p:spPr bwMode="auto">
          <a:xfrm>
            <a:off x="323850" y="404813"/>
            <a:ext cx="3455988" cy="641350"/>
          </a:xfrm>
          <a:prstGeom prst="rect">
            <a:avLst/>
          </a:prstGeom>
          <a:noFill/>
          <a:ln w="9525">
            <a:noFill/>
            <a:miter lim="800000"/>
          </a:ln>
          <a:effectLst/>
        </p:spPr>
        <p:txBody>
          <a:bodyPr>
            <a:spAutoFit/>
          </a:bodyPr>
          <a:lstStyle/>
          <a:p>
            <a:pPr>
              <a:buFontTx/>
              <a:buBlip>
                <a:blip r:embed="rId1"/>
              </a:buBlip>
            </a:pPr>
            <a:r>
              <a:rPr lang="zh-CN" altLang="zh-CN" sz="3600" b="1">
                <a:solidFill>
                  <a:srgbClr val="0000CC"/>
                </a:solidFill>
                <a:latin typeface="黑体" panose="02010609060101010101" pitchFamily="2" charset="-122"/>
                <a:ea typeface="黑体" panose="02010609060101010101" pitchFamily="2" charset="-122"/>
              </a:rPr>
              <a:t> </a:t>
            </a:r>
            <a:r>
              <a:rPr lang="zh-CN" sz="3600" b="1">
                <a:latin typeface="黑体" panose="02010609060101010101" pitchFamily="2" charset="-122"/>
                <a:ea typeface="黑体" panose="02010609060101010101" pitchFamily="2" charset="-122"/>
              </a:rPr>
              <a:t>重链和轻链</a:t>
            </a:r>
            <a:endParaRPr lang="zh-CN" sz="36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357166"/>
            <a:ext cx="8229600" cy="1143000"/>
          </a:xfrm>
        </p:spPr>
        <p:txBody>
          <a:bodyPr>
            <a:normAutofit/>
          </a:bodyPr>
          <a:lstStyle/>
          <a:p>
            <a:r>
              <a:rPr lang="zh-CN" altLang="en-US" sz="3200" dirty="0" smtClean="0"/>
              <a:t>免疫球蛋白的基本结构</a:t>
            </a:r>
            <a:endParaRPr lang="zh-CN" altLang="en-US" sz="3200" dirty="0"/>
          </a:p>
        </p:txBody>
      </p:sp>
      <p:pic>
        <p:nvPicPr>
          <p:cNvPr id="4" name="Picture 5" descr="Ig立体基本结构"/>
          <p:cNvPicPr>
            <a:picLocks noGrp="1" noChangeAspect="1" noChangeArrowheads="1"/>
          </p:cNvPicPr>
          <p:nvPr>
            <p:ph idx="1"/>
          </p:nvPr>
        </p:nvPicPr>
        <p:blipFill>
          <a:blip r:embed="rId1"/>
          <a:srcRect/>
          <a:stretch>
            <a:fillRect/>
          </a:stretch>
        </p:blipFill>
        <p:spPr bwMode="auto">
          <a:xfrm>
            <a:off x="3428992" y="1571612"/>
            <a:ext cx="5572132" cy="4143380"/>
          </a:xfrm>
          <a:prstGeom prst="rect">
            <a:avLst/>
          </a:prstGeom>
          <a:noFill/>
          <a:ln w="9525">
            <a:noFill/>
            <a:miter lim="800000"/>
            <a:headEnd/>
            <a:tailEnd/>
          </a:ln>
        </p:spPr>
      </p:pic>
      <p:sp>
        <p:nvSpPr>
          <p:cNvPr id="5" name="Rectangle 4"/>
          <p:cNvSpPr>
            <a:spLocks noChangeArrowheads="1"/>
          </p:cNvSpPr>
          <p:nvPr/>
        </p:nvSpPr>
        <p:spPr bwMode="auto">
          <a:xfrm>
            <a:off x="285720" y="1643050"/>
            <a:ext cx="5214974" cy="2928958"/>
          </a:xfrm>
          <a:prstGeom prst="rect">
            <a:avLst/>
          </a:prstGeom>
          <a:noFill/>
          <a:ln w="9525">
            <a:noFill/>
            <a:miter lim="800000"/>
          </a:ln>
          <a:effectLst/>
        </p:spPr>
        <p:txBody>
          <a:bodyPr/>
          <a:lstStyle/>
          <a:p>
            <a:pPr marL="342900" indent="-342900" algn="just">
              <a:lnSpc>
                <a:spcPct val="90000"/>
              </a:lnSpc>
              <a:spcBef>
                <a:spcPct val="20000"/>
              </a:spcBef>
            </a:pPr>
            <a:r>
              <a:rPr lang="zh-CN" altLang="en-US" sz="2800" b="1" dirty="0">
                <a:latin typeface="华文新魏" pitchFamily="2" charset="-122"/>
                <a:ea typeface="华文新魏" pitchFamily="2" charset="-122"/>
              </a:rPr>
              <a:t>轻链：</a:t>
            </a:r>
            <a:r>
              <a:rPr lang="en-US" altLang="zh-CN" sz="2800" b="1" dirty="0">
                <a:latin typeface="华文新魏" pitchFamily="2" charset="-122"/>
                <a:ea typeface="华文新魏" pitchFamily="2" charset="-122"/>
              </a:rPr>
              <a:t>VL</a:t>
            </a:r>
            <a:r>
              <a:rPr lang="zh-CN" altLang="en-US" sz="2800" b="1" dirty="0">
                <a:latin typeface="华文新魏" pitchFamily="2" charset="-122"/>
                <a:ea typeface="华文新魏" pitchFamily="2" charset="-122"/>
              </a:rPr>
              <a:t>、</a:t>
            </a:r>
            <a:r>
              <a:rPr lang="en-US" altLang="zh-CN" sz="2800" b="1" dirty="0">
                <a:latin typeface="华文新魏" pitchFamily="2" charset="-122"/>
                <a:ea typeface="华文新魏" pitchFamily="2" charset="-122"/>
              </a:rPr>
              <a:t>CL</a:t>
            </a:r>
            <a:endParaRPr lang="en-US" altLang="zh-CN" sz="2800" b="1" dirty="0">
              <a:latin typeface="华文新魏" pitchFamily="2" charset="-122"/>
              <a:ea typeface="华文新魏" pitchFamily="2" charset="-122"/>
            </a:endParaRPr>
          </a:p>
          <a:p>
            <a:pPr marL="342900" indent="-342900" algn="just">
              <a:lnSpc>
                <a:spcPct val="90000"/>
              </a:lnSpc>
              <a:spcBef>
                <a:spcPct val="20000"/>
              </a:spcBef>
            </a:pPr>
            <a:r>
              <a:rPr lang="zh-CN" altLang="en-US" sz="2800" b="1" dirty="0">
                <a:latin typeface="华文新魏" pitchFamily="2" charset="-122"/>
                <a:ea typeface="华文新魏" pitchFamily="2" charset="-122"/>
              </a:rPr>
              <a:t>重链：</a:t>
            </a:r>
            <a:r>
              <a:rPr lang="en-US" altLang="zh-CN" sz="2800" b="1" dirty="0">
                <a:latin typeface="华文新魏" pitchFamily="2" charset="-122"/>
                <a:ea typeface="华文新魏" pitchFamily="2" charset="-122"/>
              </a:rPr>
              <a:t>VH         </a:t>
            </a:r>
            <a:endParaRPr lang="en-US" altLang="zh-CN" sz="2800" b="1" dirty="0">
              <a:latin typeface="华文新魏" pitchFamily="2" charset="-122"/>
              <a:ea typeface="华文新魏" pitchFamily="2" charset="-122"/>
            </a:endParaRPr>
          </a:p>
          <a:p>
            <a:pPr marL="342900" indent="-342900" algn="just">
              <a:lnSpc>
                <a:spcPct val="90000"/>
              </a:lnSpc>
              <a:spcBef>
                <a:spcPct val="20000"/>
              </a:spcBef>
            </a:pPr>
            <a:r>
              <a:rPr lang="en-US" altLang="zh-CN" sz="2800" b="1" dirty="0">
                <a:latin typeface="华文新魏" pitchFamily="2" charset="-122"/>
                <a:ea typeface="华文新魏" pitchFamily="2" charset="-122"/>
              </a:rPr>
              <a:t>            CH1</a:t>
            </a:r>
            <a:r>
              <a:rPr lang="zh-CN" altLang="en-US" sz="2800" b="1" dirty="0">
                <a:latin typeface="华文新魏" pitchFamily="2" charset="-122"/>
                <a:ea typeface="华文新魏" pitchFamily="2" charset="-122"/>
              </a:rPr>
              <a:t>、</a:t>
            </a:r>
            <a:r>
              <a:rPr lang="en-US" altLang="zh-CN" sz="2800" b="1" dirty="0">
                <a:latin typeface="华文新魏" pitchFamily="2" charset="-122"/>
                <a:ea typeface="华文新魏" pitchFamily="2" charset="-122"/>
              </a:rPr>
              <a:t>CH2</a:t>
            </a:r>
            <a:r>
              <a:rPr lang="zh-CN" altLang="en-US" sz="2800" b="1" dirty="0" smtClean="0">
                <a:latin typeface="华文新魏" pitchFamily="2" charset="-122"/>
                <a:ea typeface="华文新魏" pitchFamily="2" charset="-122"/>
              </a:rPr>
              <a:t>、</a:t>
            </a:r>
            <a:endParaRPr lang="en-US" altLang="zh-CN" sz="2800" b="1" dirty="0" smtClean="0">
              <a:latin typeface="华文新魏" pitchFamily="2" charset="-122"/>
              <a:ea typeface="华文新魏" pitchFamily="2" charset="-122"/>
            </a:endParaRPr>
          </a:p>
          <a:p>
            <a:pPr marL="342900" indent="-342900" algn="just">
              <a:lnSpc>
                <a:spcPct val="90000"/>
              </a:lnSpc>
              <a:spcBef>
                <a:spcPct val="20000"/>
              </a:spcBef>
            </a:pPr>
            <a:r>
              <a:rPr lang="en-US" altLang="zh-CN" sz="2800" b="1" dirty="0" smtClean="0">
                <a:latin typeface="华文新魏" pitchFamily="2" charset="-122"/>
                <a:ea typeface="华文新魏" pitchFamily="2" charset="-122"/>
              </a:rPr>
              <a:t> </a:t>
            </a:r>
            <a:r>
              <a:rPr lang="en-US" altLang="zh-CN" sz="2800" b="1" dirty="0" smtClean="0">
                <a:latin typeface="华文新魏" pitchFamily="2" charset="-122"/>
                <a:ea typeface="华文新魏" pitchFamily="2" charset="-122"/>
              </a:rPr>
              <a:t>           CH3</a:t>
            </a:r>
            <a:r>
              <a:rPr lang="zh-CN" altLang="en-US" sz="2800" b="1" dirty="0">
                <a:latin typeface="华文新魏" pitchFamily="2" charset="-122"/>
                <a:ea typeface="华文新魏" pitchFamily="2" charset="-122"/>
              </a:rPr>
              <a:t>、</a:t>
            </a:r>
            <a:r>
              <a:rPr lang="en-US" altLang="zh-CN" sz="2800" b="1" dirty="0">
                <a:latin typeface="华文新魏" pitchFamily="2" charset="-122"/>
                <a:ea typeface="华文新魏" pitchFamily="2" charset="-122"/>
              </a:rPr>
              <a:t>CH4                 </a:t>
            </a:r>
            <a:endParaRPr lang="en-US" altLang="zh-CN" sz="2800"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3850" y="404813"/>
            <a:ext cx="4464050" cy="641350"/>
          </a:xfrm>
          <a:prstGeom prst="rect">
            <a:avLst/>
          </a:prstGeom>
          <a:noFill/>
          <a:ln w="9525">
            <a:noFill/>
            <a:miter lim="800000"/>
          </a:ln>
          <a:effectLst/>
        </p:spPr>
        <p:txBody>
          <a:bodyPr>
            <a:spAutoFit/>
          </a:bodyPr>
          <a:lstStyle/>
          <a:p>
            <a:pPr>
              <a:buFontTx/>
              <a:buBlip>
                <a:blip r:embed="rId1"/>
              </a:buBlip>
            </a:pPr>
            <a:r>
              <a:rPr lang="zh-CN" altLang="zh-CN" sz="3600" b="1">
                <a:latin typeface="黑体" panose="02010609060101010101" pitchFamily="2" charset="-122"/>
                <a:ea typeface="黑体" panose="02010609060101010101" pitchFamily="2" charset="-122"/>
              </a:rPr>
              <a:t> </a:t>
            </a:r>
            <a:r>
              <a:rPr lang="zh-CN" sz="3600" b="1">
                <a:latin typeface="黑体" panose="02010609060101010101" pitchFamily="2" charset="-122"/>
                <a:ea typeface="黑体" panose="02010609060101010101" pitchFamily="2" charset="-122"/>
              </a:rPr>
              <a:t>可变区和恒定区</a:t>
            </a:r>
            <a:endParaRPr lang="zh-CN" sz="3600" b="1">
              <a:latin typeface="黑体" panose="02010609060101010101" pitchFamily="2" charset="-122"/>
              <a:ea typeface="黑体" panose="02010609060101010101" pitchFamily="2" charset="-122"/>
            </a:endParaRPr>
          </a:p>
        </p:txBody>
      </p:sp>
      <p:sp>
        <p:nvSpPr>
          <p:cNvPr id="32771" name="Rectangle 3"/>
          <p:cNvSpPr>
            <a:spLocks noChangeArrowheads="1"/>
          </p:cNvSpPr>
          <p:nvPr/>
        </p:nvSpPr>
        <p:spPr bwMode="auto">
          <a:xfrm>
            <a:off x="468313" y="1196975"/>
            <a:ext cx="8207375" cy="2076450"/>
          </a:xfrm>
          <a:prstGeom prst="rect">
            <a:avLst/>
          </a:prstGeom>
          <a:noFill/>
          <a:ln w="9525">
            <a:noFill/>
            <a:miter lim="800000"/>
          </a:ln>
          <a:effectLst/>
        </p:spPr>
        <p:txBody>
          <a:bodyPr anchor="ctr">
            <a:spAutoFit/>
          </a:bodyPr>
          <a:lstStyle/>
          <a:p>
            <a:r>
              <a:rPr lang="zh-CN" altLang="zh-CN" sz="2600" dirty="0">
                <a:solidFill>
                  <a:srgbClr val="0000CC"/>
                </a:solidFill>
                <a:latin typeface="隶书" pitchFamily="49" charset="-122"/>
                <a:ea typeface="隶书" pitchFamily="49" charset="-122"/>
              </a:rPr>
              <a:t>    </a:t>
            </a:r>
            <a:r>
              <a:rPr lang="zh-CN" sz="2600" b="1" dirty="0">
                <a:latin typeface="华文仿宋" pitchFamily="2" charset="-122"/>
                <a:ea typeface="华文仿宋" pitchFamily="2" charset="-122"/>
              </a:rPr>
              <a:t>免疫球蛋白轻链和重链中靠近</a:t>
            </a:r>
            <a:r>
              <a:rPr lang="zh-CN" altLang="zh-CN" sz="2600" b="1" dirty="0">
                <a:latin typeface="华文仿宋" pitchFamily="2" charset="-122"/>
                <a:ea typeface="华文仿宋" pitchFamily="2" charset="-122"/>
              </a:rPr>
              <a:t>N</a:t>
            </a:r>
            <a:r>
              <a:rPr lang="zh-CN" sz="2600" b="1" dirty="0">
                <a:latin typeface="华文仿宋" pitchFamily="2" charset="-122"/>
                <a:ea typeface="华文仿宋" pitchFamily="2" charset="-122"/>
              </a:rPr>
              <a:t>端氨基酸序列变化较大的区域称为</a:t>
            </a:r>
            <a:r>
              <a:rPr lang="zh-CN" sz="2600" b="1" dirty="0">
                <a:solidFill>
                  <a:srgbClr val="FF0000"/>
                </a:solidFill>
                <a:latin typeface="华文仿宋" pitchFamily="2" charset="-122"/>
                <a:ea typeface="华文仿宋" pitchFamily="2" charset="-122"/>
              </a:rPr>
              <a:t>可变区</a:t>
            </a:r>
            <a:r>
              <a:rPr lang="zh-CN" altLang="zh-CN" sz="2600" b="1" dirty="0">
                <a:solidFill>
                  <a:srgbClr val="FF0000"/>
                </a:solidFill>
                <a:latin typeface="华文仿宋" pitchFamily="2" charset="-122"/>
                <a:ea typeface="华文仿宋" pitchFamily="2" charset="-122"/>
              </a:rPr>
              <a:t>(</a:t>
            </a:r>
            <a:r>
              <a:rPr lang="zh-CN" altLang="zh-CN" sz="2600" b="1" dirty="0">
                <a:latin typeface="华文仿宋" pitchFamily="2" charset="-122"/>
                <a:ea typeface="华文仿宋" pitchFamily="2" charset="-122"/>
              </a:rPr>
              <a:t>variable region</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V</a:t>
            </a:r>
            <a:r>
              <a:rPr lang="zh-CN" sz="2600" b="1" dirty="0">
                <a:latin typeface="华文仿宋" pitchFamily="2" charset="-122"/>
                <a:ea typeface="华文仿宋" pitchFamily="2" charset="-122"/>
              </a:rPr>
              <a:t>区</a:t>
            </a:r>
            <a:r>
              <a:rPr lang="zh-CN" altLang="zh-CN" sz="2600" b="1" dirty="0">
                <a:latin typeface="华文仿宋" pitchFamily="2" charset="-122"/>
                <a:ea typeface="华文仿宋" pitchFamily="2" charset="-122"/>
              </a:rPr>
              <a:t>)</a:t>
            </a:r>
            <a:r>
              <a:rPr lang="zh-CN" sz="2600" b="1" dirty="0">
                <a:latin typeface="华文仿宋" pitchFamily="2" charset="-122"/>
                <a:ea typeface="华文仿宋" pitchFamily="2" charset="-122"/>
              </a:rPr>
              <a:t>，分别占重链和轻链的</a:t>
            </a:r>
            <a:r>
              <a:rPr lang="zh-CN" altLang="zh-CN" sz="2600" b="1" dirty="0">
                <a:latin typeface="华文仿宋" pitchFamily="2" charset="-122"/>
                <a:ea typeface="华文仿宋" pitchFamily="2" charset="-122"/>
              </a:rPr>
              <a:t>1</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4</a:t>
            </a:r>
            <a:r>
              <a:rPr lang="zh-CN" sz="2600" b="1" dirty="0">
                <a:latin typeface="华文仿宋" pitchFamily="2" charset="-122"/>
                <a:ea typeface="华文仿宋" pitchFamily="2" charset="-122"/>
              </a:rPr>
              <a:t>和</a:t>
            </a:r>
            <a:r>
              <a:rPr lang="zh-CN" altLang="zh-CN" sz="2600" b="1" dirty="0">
                <a:latin typeface="华文仿宋" pitchFamily="2" charset="-122"/>
                <a:ea typeface="华文仿宋" pitchFamily="2" charset="-122"/>
              </a:rPr>
              <a:t>1</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2</a:t>
            </a:r>
            <a:r>
              <a:rPr lang="zh-CN" sz="2600" b="1" dirty="0">
                <a:latin typeface="华文仿宋" pitchFamily="2" charset="-122"/>
                <a:ea typeface="华文仿宋" pitchFamily="2" charset="-122"/>
              </a:rPr>
              <a:t>；而靠近</a:t>
            </a:r>
            <a:r>
              <a:rPr lang="zh-CN" altLang="zh-CN" sz="2600" b="1" dirty="0">
                <a:latin typeface="华文仿宋" pitchFamily="2" charset="-122"/>
                <a:ea typeface="华文仿宋" pitchFamily="2" charset="-122"/>
              </a:rPr>
              <a:t>C</a:t>
            </a:r>
            <a:r>
              <a:rPr lang="zh-CN" sz="2600" b="1" dirty="0">
                <a:latin typeface="华文仿宋" pitchFamily="2" charset="-122"/>
                <a:ea typeface="华文仿宋" pitchFamily="2" charset="-122"/>
              </a:rPr>
              <a:t>端氨基酸序列相对稳定的区域，称为</a:t>
            </a:r>
            <a:r>
              <a:rPr lang="zh-CN" sz="2600" b="1" dirty="0">
                <a:solidFill>
                  <a:srgbClr val="FF0000"/>
                </a:solidFill>
                <a:latin typeface="华文仿宋" pitchFamily="2" charset="-122"/>
                <a:ea typeface="华文仿宋" pitchFamily="2" charset="-122"/>
              </a:rPr>
              <a:t>恒定区</a:t>
            </a:r>
            <a:r>
              <a:rPr lang="zh-CN" altLang="zh-CN" sz="2600" b="1" dirty="0">
                <a:latin typeface="华文仿宋" pitchFamily="2" charset="-122"/>
                <a:ea typeface="华文仿宋" pitchFamily="2" charset="-122"/>
              </a:rPr>
              <a:t>(constant region</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C</a:t>
            </a:r>
            <a:r>
              <a:rPr lang="zh-CN" sz="2600" b="1" dirty="0">
                <a:latin typeface="华文仿宋" pitchFamily="2" charset="-122"/>
                <a:ea typeface="华文仿宋" pitchFamily="2" charset="-122"/>
              </a:rPr>
              <a:t>区</a:t>
            </a:r>
            <a:r>
              <a:rPr lang="zh-CN" altLang="zh-CN" sz="2600" b="1" dirty="0">
                <a:latin typeface="华文仿宋" pitchFamily="2" charset="-122"/>
                <a:ea typeface="华文仿宋" pitchFamily="2" charset="-122"/>
              </a:rPr>
              <a:t>)</a:t>
            </a:r>
            <a:r>
              <a:rPr lang="zh-CN" sz="2600" b="1" dirty="0">
                <a:latin typeface="华文仿宋" pitchFamily="2" charset="-122"/>
                <a:ea typeface="华文仿宋" pitchFamily="2" charset="-122"/>
              </a:rPr>
              <a:t>，分别占重链和轻链的</a:t>
            </a:r>
            <a:r>
              <a:rPr lang="zh-CN" altLang="zh-CN" sz="2600" b="1" dirty="0">
                <a:latin typeface="华文仿宋" pitchFamily="2" charset="-122"/>
                <a:ea typeface="华文仿宋" pitchFamily="2" charset="-122"/>
              </a:rPr>
              <a:t>3</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4</a:t>
            </a:r>
            <a:r>
              <a:rPr lang="zh-CN" sz="2600" b="1" dirty="0">
                <a:latin typeface="华文仿宋" pitchFamily="2" charset="-122"/>
                <a:ea typeface="华文仿宋" pitchFamily="2" charset="-122"/>
              </a:rPr>
              <a:t>和</a:t>
            </a:r>
            <a:r>
              <a:rPr lang="zh-CN" altLang="zh-CN" sz="2600" b="1" dirty="0">
                <a:latin typeface="华文仿宋" pitchFamily="2" charset="-122"/>
                <a:ea typeface="华文仿宋" pitchFamily="2" charset="-122"/>
              </a:rPr>
              <a:t>1</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2</a:t>
            </a:r>
            <a:r>
              <a:rPr lang="zh-CN" sz="2600" b="1" dirty="0">
                <a:latin typeface="华文仿宋" pitchFamily="2" charset="-122"/>
                <a:ea typeface="华文仿宋" pitchFamily="2" charset="-122"/>
              </a:rPr>
              <a:t>。</a:t>
            </a:r>
            <a:endParaRPr lang="zh-CN" sz="2600" b="1" dirty="0">
              <a:latin typeface="华文仿宋" pitchFamily="2" charset="-122"/>
              <a:ea typeface="华文仿宋" pitchFamily="2" charset="-122"/>
            </a:endParaRPr>
          </a:p>
        </p:txBody>
      </p:sp>
      <p:sp>
        <p:nvSpPr>
          <p:cNvPr id="32772" name="Rectangle 4"/>
          <p:cNvSpPr>
            <a:spLocks noChangeArrowheads="1"/>
          </p:cNvSpPr>
          <p:nvPr/>
        </p:nvSpPr>
        <p:spPr bwMode="auto">
          <a:xfrm>
            <a:off x="611188" y="3429000"/>
            <a:ext cx="8208962" cy="1838325"/>
          </a:xfrm>
          <a:prstGeom prst="rect">
            <a:avLst/>
          </a:prstGeom>
          <a:noFill/>
          <a:ln w="9525">
            <a:noFill/>
            <a:miter lim="800000"/>
          </a:ln>
          <a:effectLst/>
        </p:spPr>
        <p:txBody>
          <a:bodyPr anchor="ctr">
            <a:spAutoFit/>
          </a:bodyPr>
          <a:lstStyle/>
          <a:p>
            <a:pPr>
              <a:lnSpc>
                <a:spcPct val="110000"/>
              </a:lnSpc>
              <a:buClr>
                <a:srgbClr val="9900CC"/>
              </a:buClr>
              <a:buFont typeface="Wingdings" panose="05000000000000000000" pitchFamily="2" charset="2"/>
              <a:buChar char="Ø"/>
            </a:pPr>
            <a:r>
              <a:rPr lang="zh-CN" sz="2600" dirty="0">
                <a:solidFill>
                  <a:srgbClr val="FF0000"/>
                </a:solidFill>
                <a:latin typeface="隶书" pitchFamily="49" charset="-122"/>
                <a:ea typeface="隶书" pitchFamily="49" charset="-122"/>
              </a:rPr>
              <a:t>可变区</a:t>
            </a:r>
            <a:r>
              <a:rPr lang="zh-CN" sz="2600" dirty="0">
                <a:latin typeface="隶书" pitchFamily="49" charset="-122"/>
                <a:ea typeface="隶书" pitchFamily="49" charset="-122"/>
              </a:rPr>
              <a:t>：免疫球蛋白轻链靠近氨基端</a:t>
            </a:r>
            <a:r>
              <a:rPr lang="zh-CN" altLang="zh-CN" sz="2600" dirty="0">
                <a:latin typeface="隶书" pitchFamily="49" charset="-122"/>
                <a:ea typeface="隶书" pitchFamily="49" charset="-122"/>
              </a:rPr>
              <a:t>(N</a:t>
            </a:r>
            <a:r>
              <a:rPr lang="zh-CN" sz="2600" dirty="0">
                <a:latin typeface="隶书" pitchFamily="49" charset="-122"/>
                <a:ea typeface="隶书" pitchFamily="49" charset="-122"/>
              </a:rPr>
              <a:t>端</a:t>
            </a:r>
            <a:r>
              <a:rPr lang="zh-CN" altLang="zh-CN" sz="2600" dirty="0">
                <a:latin typeface="隶书" pitchFamily="49" charset="-122"/>
                <a:ea typeface="隶书" pitchFamily="49" charset="-122"/>
              </a:rPr>
              <a:t>)</a:t>
            </a:r>
            <a:r>
              <a:rPr lang="zh-CN" sz="2600" dirty="0">
                <a:latin typeface="隶书" pitchFamily="49" charset="-122"/>
                <a:ea typeface="隶书" pitchFamily="49" charset="-122"/>
              </a:rPr>
              <a:t>的</a:t>
            </a:r>
            <a:r>
              <a:rPr lang="zh-CN" altLang="zh-CN" sz="2600" dirty="0">
                <a:latin typeface="隶书" pitchFamily="49" charset="-122"/>
                <a:ea typeface="隶书" pitchFamily="49" charset="-122"/>
              </a:rPr>
              <a:t>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2</a:t>
            </a:r>
            <a:r>
              <a:rPr lang="zh-CN" sz="2600" dirty="0">
                <a:latin typeface="隶书" pitchFamily="49" charset="-122"/>
                <a:ea typeface="隶书" pitchFamily="49" charset="-122"/>
              </a:rPr>
              <a:t>区段或重链靠近氨基端</a:t>
            </a:r>
            <a:r>
              <a:rPr lang="zh-CN" altLang="zh-CN" sz="2600" dirty="0">
                <a:latin typeface="隶书" pitchFamily="49" charset="-122"/>
                <a:ea typeface="隶书" pitchFamily="49" charset="-122"/>
              </a:rPr>
              <a:t>(N</a:t>
            </a:r>
            <a:r>
              <a:rPr lang="zh-CN" sz="2600" dirty="0">
                <a:latin typeface="隶书" pitchFamily="49" charset="-122"/>
                <a:ea typeface="隶书" pitchFamily="49" charset="-122"/>
              </a:rPr>
              <a:t>端</a:t>
            </a:r>
            <a:r>
              <a:rPr lang="zh-CN" altLang="zh-CN" sz="2600" dirty="0">
                <a:latin typeface="隶书" pitchFamily="49" charset="-122"/>
                <a:ea typeface="隶书" pitchFamily="49" charset="-122"/>
              </a:rPr>
              <a:t>)1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5</a:t>
            </a:r>
            <a:r>
              <a:rPr lang="zh-CN" altLang="zh-CN" sz="2600" dirty="0">
                <a:latin typeface="Arial" panose="020B0604020202020204"/>
                <a:ea typeface="隶书" pitchFamily="49" charset="-122"/>
              </a:rPr>
              <a:t>—</a:t>
            </a:r>
            <a:r>
              <a:rPr lang="zh-CN" altLang="zh-CN" sz="2600" dirty="0">
                <a:latin typeface="隶书" pitchFamily="49" charset="-122"/>
                <a:ea typeface="隶书" pitchFamily="49" charset="-122"/>
              </a:rPr>
              <a:t>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4</a:t>
            </a:r>
            <a:r>
              <a:rPr lang="zh-CN" sz="2600" dirty="0">
                <a:latin typeface="隶书" pitchFamily="49" charset="-122"/>
                <a:ea typeface="隶书" pitchFamily="49" charset="-122"/>
              </a:rPr>
              <a:t>区段的</a:t>
            </a:r>
            <a:r>
              <a:rPr lang="zh-CN" altLang="zh-CN" sz="2600" dirty="0">
                <a:latin typeface="隶书" pitchFamily="49" charset="-122"/>
                <a:ea typeface="隶书" pitchFamily="49" charset="-122"/>
              </a:rPr>
              <a:t>110</a:t>
            </a:r>
            <a:r>
              <a:rPr lang="zh-CN" sz="2600" dirty="0">
                <a:latin typeface="隶书" pitchFamily="49" charset="-122"/>
                <a:ea typeface="隶书" pitchFamily="49" charset="-122"/>
              </a:rPr>
              <a:t>个氨基酸的组成和排列顺序在不同</a:t>
            </a:r>
            <a:r>
              <a:rPr lang="zh-CN" altLang="zh-CN" sz="2600" dirty="0">
                <a:latin typeface="隶书" pitchFamily="49" charset="-122"/>
                <a:ea typeface="隶书" pitchFamily="49" charset="-122"/>
              </a:rPr>
              <a:t>Ig</a:t>
            </a:r>
            <a:r>
              <a:rPr lang="zh-CN" sz="2600" dirty="0">
                <a:latin typeface="隶书" pitchFamily="49" charset="-122"/>
                <a:ea typeface="隶书" pitchFamily="49" charset="-122"/>
              </a:rPr>
              <a:t>中差异很大，称为可变区，分别用</a:t>
            </a:r>
            <a:r>
              <a:rPr lang="zh-CN" altLang="zh-CN" sz="2600" dirty="0">
                <a:latin typeface="隶书" pitchFamily="49" charset="-122"/>
                <a:ea typeface="隶书" pitchFamily="49" charset="-122"/>
              </a:rPr>
              <a:t>VH</a:t>
            </a:r>
            <a:r>
              <a:rPr lang="zh-CN" sz="2600" dirty="0">
                <a:latin typeface="隶书" pitchFamily="49" charset="-122"/>
                <a:ea typeface="隶书" pitchFamily="49" charset="-122"/>
              </a:rPr>
              <a:t>和</a:t>
            </a:r>
            <a:r>
              <a:rPr lang="zh-CN" altLang="zh-CN" sz="2600" dirty="0">
                <a:latin typeface="隶书" pitchFamily="49" charset="-122"/>
                <a:ea typeface="隶书" pitchFamily="49" charset="-122"/>
              </a:rPr>
              <a:t>VL</a:t>
            </a:r>
            <a:r>
              <a:rPr lang="zh-CN" sz="2600" dirty="0">
                <a:latin typeface="隶书" pitchFamily="49" charset="-122"/>
                <a:ea typeface="隶书" pitchFamily="49" charset="-122"/>
              </a:rPr>
              <a:t>表示。</a:t>
            </a:r>
            <a:endParaRPr lang="zh-CN" sz="2600" dirty="0">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850" y="404813"/>
            <a:ext cx="4464050" cy="641350"/>
          </a:xfrm>
          <a:prstGeom prst="rect">
            <a:avLst/>
          </a:prstGeom>
          <a:noFill/>
          <a:ln w="9525">
            <a:noFill/>
            <a:miter lim="800000"/>
          </a:ln>
          <a:effectLst/>
        </p:spPr>
        <p:txBody>
          <a:bodyPr>
            <a:spAutoFit/>
          </a:bodyPr>
          <a:lstStyle/>
          <a:p>
            <a:pPr>
              <a:buFontTx/>
              <a:buBlip>
                <a:blip r:embed="rId1"/>
              </a:buBlip>
            </a:pPr>
            <a:r>
              <a:rPr lang="zh-CN" altLang="zh-CN" sz="3600" b="1">
                <a:solidFill>
                  <a:srgbClr val="0000CC"/>
                </a:solidFill>
                <a:latin typeface="黑体" panose="02010609060101010101" pitchFamily="2" charset="-122"/>
                <a:ea typeface="黑体" panose="02010609060101010101" pitchFamily="2" charset="-122"/>
              </a:rPr>
              <a:t> </a:t>
            </a:r>
            <a:r>
              <a:rPr lang="zh-CN" sz="3600" b="1">
                <a:latin typeface="黑体" panose="02010609060101010101" pitchFamily="2" charset="-122"/>
                <a:ea typeface="黑体" panose="02010609060101010101" pitchFamily="2" charset="-122"/>
              </a:rPr>
              <a:t>可变区和恒定区</a:t>
            </a:r>
            <a:endParaRPr lang="zh-CN" sz="3600" b="1">
              <a:latin typeface="黑体" panose="02010609060101010101" pitchFamily="2" charset="-122"/>
              <a:ea typeface="黑体" panose="02010609060101010101" pitchFamily="2" charset="-122"/>
            </a:endParaRPr>
          </a:p>
        </p:txBody>
      </p:sp>
      <p:sp>
        <p:nvSpPr>
          <p:cNvPr id="33795" name="Rectangle 3"/>
          <p:cNvSpPr>
            <a:spLocks noChangeArrowheads="1"/>
          </p:cNvSpPr>
          <p:nvPr/>
        </p:nvSpPr>
        <p:spPr bwMode="auto">
          <a:xfrm>
            <a:off x="468313" y="1268413"/>
            <a:ext cx="8280400" cy="2274887"/>
          </a:xfrm>
          <a:prstGeom prst="rect">
            <a:avLst/>
          </a:prstGeom>
          <a:noFill/>
          <a:ln w="9525">
            <a:noFill/>
            <a:miter lim="800000"/>
          </a:ln>
          <a:effectLst/>
        </p:spPr>
        <p:txBody>
          <a:bodyPr anchor="ctr">
            <a:spAutoFit/>
          </a:bodyPr>
          <a:lstStyle/>
          <a:p>
            <a:pPr>
              <a:lnSpc>
                <a:spcPct val="110000"/>
              </a:lnSpc>
              <a:buClr>
                <a:srgbClr val="9900CC"/>
              </a:buClr>
              <a:buFont typeface="Wingdings" panose="05000000000000000000" pitchFamily="2" charset="2"/>
              <a:buChar char="Ø"/>
            </a:pPr>
            <a:r>
              <a:rPr lang="zh-CN" altLang="zh-CN" sz="2600" dirty="0">
                <a:solidFill>
                  <a:srgbClr val="0000CC"/>
                </a:solidFill>
                <a:latin typeface="隶书" pitchFamily="49" charset="-122"/>
                <a:ea typeface="隶书" pitchFamily="49" charset="-122"/>
              </a:rPr>
              <a:t> </a:t>
            </a:r>
            <a:r>
              <a:rPr lang="zh-CN" sz="2600" dirty="0">
                <a:solidFill>
                  <a:srgbClr val="FF0000"/>
                </a:solidFill>
                <a:latin typeface="隶书" pitchFamily="49" charset="-122"/>
                <a:ea typeface="隶书" pitchFamily="49" charset="-122"/>
              </a:rPr>
              <a:t>高变区</a:t>
            </a:r>
            <a:r>
              <a:rPr lang="zh-CN" altLang="zh-CN" sz="2600" dirty="0">
                <a:latin typeface="隶书" pitchFamily="49" charset="-122"/>
                <a:ea typeface="隶书" pitchFamily="49" charset="-122"/>
              </a:rPr>
              <a:t>(hypervariable region</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HVR)</a:t>
            </a:r>
            <a:r>
              <a:rPr lang="zh-CN" sz="2600" dirty="0">
                <a:latin typeface="隶书" pitchFamily="49" charset="-122"/>
                <a:ea typeface="隶书" pitchFamily="49" charset="-122"/>
              </a:rPr>
              <a:t>：在</a:t>
            </a:r>
            <a:r>
              <a:rPr lang="zh-CN" altLang="zh-CN" sz="2600" dirty="0">
                <a:latin typeface="隶书" pitchFamily="49" charset="-122"/>
                <a:ea typeface="隶书" pitchFamily="49" charset="-122"/>
              </a:rPr>
              <a:t>VH</a:t>
            </a:r>
            <a:r>
              <a:rPr lang="zh-CN" sz="2600" dirty="0">
                <a:latin typeface="隶书" pitchFamily="49" charset="-122"/>
                <a:ea typeface="隶书" pitchFamily="49" charset="-122"/>
              </a:rPr>
              <a:t>和</a:t>
            </a:r>
            <a:r>
              <a:rPr lang="zh-CN" altLang="zh-CN" sz="2600" dirty="0">
                <a:latin typeface="隶书" pitchFamily="49" charset="-122"/>
                <a:ea typeface="隶书" pitchFamily="49" charset="-122"/>
              </a:rPr>
              <a:t>VL</a:t>
            </a:r>
            <a:r>
              <a:rPr lang="zh-CN" sz="2600" dirty="0">
                <a:latin typeface="隶书" pitchFamily="49" charset="-122"/>
                <a:ea typeface="隶书" pitchFamily="49" charset="-122"/>
              </a:rPr>
              <a:t>中，各有</a:t>
            </a:r>
            <a:r>
              <a:rPr lang="zh-CN" altLang="zh-CN" sz="2600" dirty="0">
                <a:latin typeface="隶书" pitchFamily="49" charset="-122"/>
                <a:ea typeface="隶书" pitchFamily="49" charset="-122"/>
              </a:rPr>
              <a:t>3</a:t>
            </a:r>
            <a:r>
              <a:rPr lang="zh-CN" sz="2600" dirty="0">
                <a:latin typeface="隶书" pitchFamily="49" charset="-122"/>
                <a:ea typeface="隶书" pitchFamily="49" charset="-122"/>
              </a:rPr>
              <a:t>个区域的氨基酸组成和排列顺序高度可变，称为高变区或互补决定区</a:t>
            </a:r>
            <a:r>
              <a:rPr lang="zh-CN" altLang="zh-CN" sz="2600" dirty="0">
                <a:latin typeface="隶书" pitchFamily="49" charset="-122"/>
                <a:ea typeface="隶书" pitchFamily="49" charset="-122"/>
              </a:rPr>
              <a:t>(complementarity determining region</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CDR)</a:t>
            </a:r>
            <a:r>
              <a:rPr lang="zh-CN" sz="2600" dirty="0">
                <a:latin typeface="隶书" pitchFamily="49" charset="-122"/>
                <a:ea typeface="隶书" pitchFamily="49" charset="-122"/>
              </a:rPr>
              <a:t>，分别用</a:t>
            </a:r>
            <a:r>
              <a:rPr lang="zh-CN" altLang="zh-CN" sz="2600" dirty="0">
                <a:latin typeface="隶书" pitchFamily="49" charset="-122"/>
                <a:ea typeface="隶书" pitchFamily="49" charset="-122"/>
              </a:rPr>
              <a:t>HVRl(CDRl)</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HVR2(CDR2)</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HVR3(CDR3)</a:t>
            </a:r>
            <a:r>
              <a:rPr lang="zh-CN" sz="2600" dirty="0">
                <a:latin typeface="隶书" pitchFamily="49" charset="-122"/>
                <a:ea typeface="隶书" pitchFamily="49" charset="-122"/>
              </a:rPr>
              <a:t>表示。</a:t>
            </a:r>
            <a:r>
              <a:rPr lang="zh-CN" sz="2600" dirty="0"/>
              <a:t> </a:t>
            </a:r>
            <a:endParaRPr lang="zh-CN" sz="2600" dirty="0"/>
          </a:p>
        </p:txBody>
      </p:sp>
      <p:sp>
        <p:nvSpPr>
          <p:cNvPr id="33796" name="Rectangle 4"/>
          <p:cNvSpPr>
            <a:spLocks noChangeArrowheads="1"/>
          </p:cNvSpPr>
          <p:nvPr/>
        </p:nvSpPr>
        <p:spPr bwMode="auto">
          <a:xfrm>
            <a:off x="468313" y="3500438"/>
            <a:ext cx="8208962" cy="2274887"/>
          </a:xfrm>
          <a:prstGeom prst="rect">
            <a:avLst/>
          </a:prstGeom>
          <a:noFill/>
          <a:ln w="9525">
            <a:noFill/>
            <a:miter lim="800000"/>
          </a:ln>
          <a:effectLst/>
        </p:spPr>
        <p:txBody>
          <a:bodyPr anchor="ctr">
            <a:spAutoFit/>
          </a:bodyPr>
          <a:lstStyle/>
          <a:p>
            <a:pPr>
              <a:lnSpc>
                <a:spcPct val="110000"/>
              </a:lnSpc>
              <a:buClr>
                <a:srgbClr val="9900CC"/>
              </a:buClr>
              <a:buFont typeface="Wingdings" panose="05000000000000000000" pitchFamily="2" charset="2"/>
              <a:buChar char="Ø"/>
            </a:pPr>
            <a:r>
              <a:rPr lang="zh-CN" altLang="zh-CN" sz="2600" dirty="0">
                <a:solidFill>
                  <a:srgbClr val="0000CC"/>
                </a:solidFill>
                <a:latin typeface="隶书" pitchFamily="49" charset="-122"/>
                <a:ea typeface="隶书" pitchFamily="49" charset="-122"/>
              </a:rPr>
              <a:t> </a:t>
            </a:r>
            <a:r>
              <a:rPr lang="zh-CN" sz="2600" dirty="0">
                <a:solidFill>
                  <a:srgbClr val="FF0000"/>
                </a:solidFill>
                <a:latin typeface="隶书" pitchFamily="49" charset="-122"/>
                <a:ea typeface="隶书" pitchFamily="49" charset="-122"/>
              </a:rPr>
              <a:t>恒定区</a:t>
            </a:r>
            <a:r>
              <a:rPr lang="zh-CN" sz="2600" dirty="0">
                <a:solidFill>
                  <a:srgbClr val="0000CC"/>
                </a:solidFill>
                <a:latin typeface="隶书" pitchFamily="49" charset="-122"/>
                <a:ea typeface="隶书" pitchFamily="49" charset="-122"/>
              </a:rPr>
              <a:t>：</a:t>
            </a:r>
            <a:r>
              <a:rPr lang="zh-CN" sz="2600" dirty="0">
                <a:latin typeface="隶书" pitchFamily="49" charset="-122"/>
                <a:ea typeface="隶书" pitchFamily="49" charset="-122"/>
              </a:rPr>
              <a:t>免疫球蛋白除了可变区以外，轻链靠近羧基端</a:t>
            </a:r>
            <a:r>
              <a:rPr lang="zh-CN" altLang="zh-CN" sz="2600" dirty="0">
                <a:latin typeface="隶书" pitchFamily="49" charset="-122"/>
                <a:ea typeface="隶书" pitchFamily="49" charset="-122"/>
              </a:rPr>
              <a:t>(C</a:t>
            </a:r>
            <a:r>
              <a:rPr lang="zh-CN" sz="2600" dirty="0">
                <a:latin typeface="隶书" pitchFamily="49" charset="-122"/>
                <a:ea typeface="隶书" pitchFamily="49" charset="-122"/>
              </a:rPr>
              <a:t>端</a:t>
            </a:r>
            <a:r>
              <a:rPr lang="zh-CN" altLang="zh-CN" sz="2600" dirty="0">
                <a:latin typeface="隶书" pitchFamily="49" charset="-122"/>
                <a:ea typeface="隶书" pitchFamily="49" charset="-122"/>
              </a:rPr>
              <a:t>)1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2</a:t>
            </a:r>
            <a:r>
              <a:rPr lang="zh-CN" sz="2600" dirty="0">
                <a:latin typeface="隶书" pitchFamily="49" charset="-122"/>
                <a:ea typeface="隶书" pitchFamily="49" charset="-122"/>
              </a:rPr>
              <a:t>区段或重链靠近</a:t>
            </a:r>
            <a:r>
              <a:rPr lang="zh-CN" altLang="zh-CN" sz="2600" dirty="0">
                <a:latin typeface="隶书" pitchFamily="49" charset="-122"/>
                <a:ea typeface="隶书" pitchFamily="49" charset="-122"/>
              </a:rPr>
              <a:t>C</a:t>
            </a:r>
            <a:r>
              <a:rPr lang="zh-CN" sz="2600" dirty="0">
                <a:latin typeface="隶书" pitchFamily="49" charset="-122"/>
                <a:ea typeface="隶书" pitchFamily="49" charset="-122"/>
              </a:rPr>
              <a:t>端</a:t>
            </a:r>
            <a:r>
              <a:rPr lang="zh-CN" altLang="zh-CN" sz="2600" dirty="0">
                <a:latin typeface="隶书" pitchFamily="49" charset="-122"/>
                <a:ea typeface="隶书" pitchFamily="49" charset="-122"/>
              </a:rPr>
              <a:t>3</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4</a:t>
            </a:r>
            <a:r>
              <a:rPr lang="zh-CN" altLang="zh-CN" sz="2600" dirty="0">
                <a:latin typeface="Arial" panose="020B0604020202020204"/>
                <a:ea typeface="隶书" pitchFamily="49" charset="-122"/>
              </a:rPr>
              <a:t>—</a:t>
            </a:r>
            <a:r>
              <a:rPr lang="zh-CN" altLang="zh-CN" sz="2600" dirty="0">
                <a:latin typeface="隶书" pitchFamily="49" charset="-122"/>
                <a:ea typeface="隶书" pitchFamily="49" charset="-122"/>
              </a:rPr>
              <a:t>4</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5</a:t>
            </a:r>
            <a:r>
              <a:rPr lang="zh-CN" sz="2600" dirty="0">
                <a:latin typeface="隶书" pitchFamily="49" charset="-122"/>
                <a:ea typeface="隶书" pitchFamily="49" charset="-122"/>
              </a:rPr>
              <a:t>区段氨基酸的组成和排列相对稳定，称为恒定区。分别用</a:t>
            </a:r>
            <a:r>
              <a:rPr lang="zh-CN" altLang="zh-CN" sz="2600" dirty="0">
                <a:latin typeface="隶书" pitchFamily="49" charset="-122"/>
                <a:ea typeface="隶书" pitchFamily="49" charset="-122"/>
              </a:rPr>
              <a:t>CH</a:t>
            </a:r>
            <a:r>
              <a:rPr lang="zh-CN" sz="2600" dirty="0">
                <a:latin typeface="隶书" pitchFamily="49" charset="-122"/>
                <a:ea typeface="隶书" pitchFamily="49" charset="-122"/>
              </a:rPr>
              <a:t>和</a:t>
            </a:r>
            <a:r>
              <a:rPr lang="zh-CN" altLang="zh-CN" sz="2600" dirty="0">
                <a:latin typeface="隶书" pitchFamily="49" charset="-122"/>
                <a:ea typeface="隶书" pitchFamily="49" charset="-122"/>
              </a:rPr>
              <a:t>CL</a:t>
            </a:r>
            <a:r>
              <a:rPr lang="zh-CN" sz="2600" dirty="0">
                <a:latin typeface="隶书" pitchFamily="49" charset="-122"/>
                <a:ea typeface="隶书" pitchFamily="49" charset="-122"/>
              </a:rPr>
              <a:t>表示，不同</a:t>
            </a:r>
            <a:r>
              <a:rPr lang="zh-CN" altLang="zh-CN" sz="2600" dirty="0">
                <a:latin typeface="隶书" pitchFamily="49" charset="-122"/>
                <a:ea typeface="隶书" pitchFamily="49" charset="-122"/>
              </a:rPr>
              <a:t>Ig</a:t>
            </a:r>
            <a:r>
              <a:rPr lang="zh-CN" sz="2600" dirty="0">
                <a:latin typeface="隶书" pitchFamily="49" charset="-122"/>
                <a:ea typeface="隶书" pitchFamily="49" charset="-122"/>
              </a:rPr>
              <a:t>的</a:t>
            </a:r>
            <a:r>
              <a:rPr lang="zh-CN" altLang="zh-CN" sz="2600" dirty="0">
                <a:latin typeface="隶书" pitchFamily="49" charset="-122"/>
                <a:ea typeface="隶书" pitchFamily="49" charset="-122"/>
              </a:rPr>
              <a:t>CL</a:t>
            </a:r>
            <a:r>
              <a:rPr lang="zh-CN" sz="2600" dirty="0">
                <a:latin typeface="隶书" pitchFamily="49" charset="-122"/>
                <a:ea typeface="隶书" pitchFamily="49" charset="-122"/>
              </a:rPr>
              <a:t>的长度基本一致；不同</a:t>
            </a:r>
            <a:r>
              <a:rPr lang="zh-CN" altLang="zh-CN" sz="2600" dirty="0">
                <a:latin typeface="隶书" pitchFamily="49" charset="-122"/>
                <a:ea typeface="隶书" pitchFamily="49" charset="-122"/>
              </a:rPr>
              <a:t>Ig</a:t>
            </a:r>
            <a:r>
              <a:rPr lang="zh-CN" sz="2600" dirty="0">
                <a:latin typeface="隶书" pitchFamily="49" charset="-122"/>
                <a:ea typeface="隶书" pitchFamily="49" charset="-122"/>
              </a:rPr>
              <a:t>的</a:t>
            </a:r>
            <a:r>
              <a:rPr lang="zh-CN" altLang="zh-CN" sz="2600" dirty="0">
                <a:latin typeface="隶书" pitchFamily="49" charset="-122"/>
                <a:ea typeface="隶书" pitchFamily="49" charset="-122"/>
              </a:rPr>
              <a:t>CH</a:t>
            </a:r>
            <a:r>
              <a:rPr lang="zh-CN" sz="2600" dirty="0">
                <a:latin typeface="隶书" pitchFamily="49" charset="-122"/>
                <a:ea typeface="隶书" pitchFamily="49" charset="-122"/>
              </a:rPr>
              <a:t>长度不一，有的包括</a:t>
            </a:r>
            <a:r>
              <a:rPr lang="zh-CN" altLang="zh-CN" sz="2600" dirty="0">
                <a:latin typeface="隶书" pitchFamily="49" charset="-122"/>
                <a:ea typeface="隶书" pitchFamily="49" charset="-122"/>
              </a:rPr>
              <a:t>CH1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CH2</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CH3</a:t>
            </a:r>
            <a:r>
              <a:rPr lang="zh-CN" sz="2600" dirty="0">
                <a:latin typeface="隶书" pitchFamily="49" charset="-122"/>
                <a:ea typeface="隶书" pitchFamily="49" charset="-122"/>
              </a:rPr>
              <a:t>或</a:t>
            </a:r>
            <a:r>
              <a:rPr lang="zh-CN" altLang="zh-CN" sz="2600" dirty="0">
                <a:latin typeface="隶书" pitchFamily="49" charset="-122"/>
                <a:ea typeface="隶书" pitchFamily="49" charset="-122"/>
              </a:rPr>
              <a:t>CH1</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CH2</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CH3</a:t>
            </a:r>
            <a:r>
              <a:rPr lang="zh-CN" sz="2600" dirty="0">
                <a:latin typeface="隶书" pitchFamily="49" charset="-122"/>
                <a:ea typeface="隶书" pitchFamily="49" charset="-122"/>
              </a:rPr>
              <a:t>，</a:t>
            </a:r>
            <a:r>
              <a:rPr lang="zh-CN" altLang="zh-CN" sz="2600" dirty="0">
                <a:latin typeface="隶书" pitchFamily="49" charset="-122"/>
                <a:ea typeface="隶书" pitchFamily="49" charset="-122"/>
              </a:rPr>
              <a:t>CH4</a:t>
            </a:r>
            <a:r>
              <a:rPr lang="zh-CN" sz="2600" dirty="0">
                <a:latin typeface="隶书" pitchFamily="49" charset="-122"/>
                <a:ea typeface="隶书" pitchFamily="49" charset="-122"/>
              </a:rPr>
              <a:t>。</a:t>
            </a:r>
            <a:endParaRPr lang="zh-CN" sz="2600" dirty="0">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68313" y="1125538"/>
            <a:ext cx="8207375" cy="2274887"/>
          </a:xfrm>
          <a:prstGeom prst="rect">
            <a:avLst/>
          </a:prstGeom>
          <a:noFill/>
          <a:ln w="9525">
            <a:noFill/>
            <a:miter lim="800000"/>
          </a:ln>
          <a:effectLst/>
        </p:spPr>
        <p:txBody>
          <a:bodyPr anchor="ctr">
            <a:spAutoFit/>
          </a:bodyPr>
          <a:lstStyle/>
          <a:p>
            <a:pPr>
              <a:lnSpc>
                <a:spcPct val="110000"/>
              </a:lnSpc>
              <a:buClr>
                <a:srgbClr val="9900CC"/>
              </a:buClr>
              <a:buFont typeface="Wingdings" panose="05000000000000000000" pitchFamily="2" charset="2"/>
              <a:buChar char="Ø"/>
            </a:pPr>
            <a:r>
              <a:rPr lang="zh-CN" sz="2600" b="1" dirty="0">
                <a:solidFill>
                  <a:srgbClr val="FF0000"/>
                </a:solidFill>
                <a:latin typeface="华文仿宋" pitchFamily="2" charset="-122"/>
                <a:ea typeface="华文仿宋" pitchFamily="2" charset="-122"/>
              </a:rPr>
              <a:t>铰链区</a:t>
            </a:r>
            <a:r>
              <a:rPr lang="zh-CN" sz="2600" dirty="0">
                <a:solidFill>
                  <a:srgbClr val="0000CC"/>
                </a:solidFill>
                <a:latin typeface="隶书" pitchFamily="49" charset="-122"/>
                <a:ea typeface="隶书" pitchFamily="49" charset="-122"/>
              </a:rPr>
              <a:t>：</a:t>
            </a:r>
            <a:r>
              <a:rPr lang="zh-CN" sz="2600" b="1" dirty="0">
                <a:latin typeface="华文仿宋" pitchFamily="2" charset="-122"/>
                <a:ea typeface="华文仿宋" pitchFamily="2" charset="-122"/>
              </a:rPr>
              <a:t>位于</a:t>
            </a:r>
            <a:r>
              <a:rPr lang="zh-CN" altLang="zh-CN" sz="2600" b="1" dirty="0">
                <a:latin typeface="华文仿宋" pitchFamily="2" charset="-122"/>
                <a:ea typeface="华文仿宋" pitchFamily="2" charset="-122"/>
              </a:rPr>
              <a:t>CH1</a:t>
            </a:r>
            <a:r>
              <a:rPr lang="zh-CN" sz="2600" b="1" dirty="0">
                <a:latin typeface="华文仿宋" pitchFamily="2" charset="-122"/>
                <a:ea typeface="华文仿宋" pitchFamily="2" charset="-122"/>
              </a:rPr>
              <a:t>和</a:t>
            </a:r>
            <a:r>
              <a:rPr lang="zh-CN" altLang="zh-CN" sz="2600" b="1" dirty="0">
                <a:latin typeface="华文仿宋" pitchFamily="2" charset="-122"/>
                <a:ea typeface="华文仿宋" pitchFamily="2" charset="-122"/>
              </a:rPr>
              <a:t>CH2</a:t>
            </a:r>
            <a:r>
              <a:rPr lang="zh-CN" sz="2600" b="1" dirty="0">
                <a:latin typeface="华文仿宋" pitchFamily="2" charset="-122"/>
                <a:ea typeface="华文仿宋" pitchFamily="2" charset="-122"/>
              </a:rPr>
              <a:t>之间的非独立功能区，即位于</a:t>
            </a:r>
            <a:r>
              <a:rPr lang="zh-CN" altLang="zh-CN" sz="2600" b="1" dirty="0">
                <a:latin typeface="华文仿宋" pitchFamily="2" charset="-122"/>
                <a:ea typeface="华文仿宋" pitchFamily="2" charset="-122"/>
              </a:rPr>
              <a:t>Ig</a:t>
            </a:r>
            <a:r>
              <a:rPr lang="zh-CN" sz="2600" b="1" dirty="0">
                <a:latin typeface="华文仿宋" pitchFamily="2" charset="-122"/>
                <a:ea typeface="华文仿宋" pitchFamily="2" charset="-122"/>
              </a:rPr>
              <a:t>的</a:t>
            </a:r>
            <a:r>
              <a:rPr lang="zh-CN" altLang="zh-CN" sz="2600" b="1" dirty="0">
                <a:latin typeface="华文仿宋" pitchFamily="2" charset="-122"/>
                <a:ea typeface="华文仿宋" pitchFamily="2" charset="-122"/>
              </a:rPr>
              <a:t>Y</a:t>
            </a:r>
            <a:r>
              <a:rPr lang="zh-CN" sz="2600" b="1" dirty="0">
                <a:latin typeface="华文仿宋" pitchFamily="2" charset="-122"/>
                <a:ea typeface="华文仿宋" pitchFamily="2" charset="-122"/>
              </a:rPr>
              <a:t>形分子两臂和主干之间的区域，称为铰链区。富含脯氨酸，因此易伸展弯曲，易被木瓜蛋白酶、胃蛋白酶水解，并可通过变构有利于与不同距离的抗原决定簇结合。</a:t>
            </a:r>
            <a:endParaRPr lang="zh-CN" sz="2600" b="1" dirty="0">
              <a:latin typeface="华文仿宋" pitchFamily="2" charset="-122"/>
              <a:ea typeface="华文仿宋" pitchFamily="2" charset="-122"/>
            </a:endParaRPr>
          </a:p>
        </p:txBody>
      </p:sp>
      <p:sp>
        <p:nvSpPr>
          <p:cNvPr id="34819" name="Text Box 3"/>
          <p:cNvSpPr txBox="1">
            <a:spLocks noChangeArrowheads="1"/>
          </p:cNvSpPr>
          <p:nvPr/>
        </p:nvSpPr>
        <p:spPr bwMode="auto">
          <a:xfrm>
            <a:off x="323850" y="404813"/>
            <a:ext cx="4464050" cy="641350"/>
          </a:xfrm>
          <a:prstGeom prst="rect">
            <a:avLst/>
          </a:prstGeom>
          <a:noFill/>
          <a:ln w="9525">
            <a:noFill/>
            <a:miter lim="800000"/>
          </a:ln>
          <a:effectLst/>
        </p:spPr>
        <p:txBody>
          <a:bodyPr>
            <a:spAutoFit/>
          </a:bodyPr>
          <a:lstStyle/>
          <a:p>
            <a:pPr>
              <a:buFontTx/>
              <a:buBlip>
                <a:blip r:embed="rId1"/>
              </a:buBlip>
            </a:pPr>
            <a:r>
              <a:rPr lang="zh-CN" altLang="zh-CN" sz="3600" b="1" dirty="0">
                <a:solidFill>
                  <a:srgbClr val="0000CC"/>
                </a:solidFill>
                <a:latin typeface="黑体" panose="02010609060101010101" pitchFamily="2" charset="-122"/>
                <a:ea typeface="黑体" panose="02010609060101010101" pitchFamily="2" charset="-122"/>
              </a:rPr>
              <a:t> </a:t>
            </a:r>
            <a:r>
              <a:rPr lang="zh-CN" altLang="en-US" sz="3600" b="1" dirty="0" smtClean="0">
                <a:solidFill>
                  <a:srgbClr val="0000CC"/>
                </a:solidFill>
                <a:latin typeface="黑体" panose="02010609060101010101" pitchFamily="2" charset="-122"/>
                <a:ea typeface="黑体" panose="02010609060101010101" pitchFamily="2" charset="-122"/>
              </a:rPr>
              <a:t>铰链区</a:t>
            </a:r>
            <a:endParaRPr lang="zh-CN" sz="3600" b="1" dirty="0">
              <a:latin typeface="黑体" panose="02010609060101010101" pitchFamily="2" charset="-122"/>
              <a:ea typeface="黑体" panose="02010609060101010101" pitchFamily="2" charset="-122"/>
            </a:endParaRPr>
          </a:p>
        </p:txBody>
      </p:sp>
      <p:sp>
        <p:nvSpPr>
          <p:cNvPr id="34820" name="Rectangle 4"/>
          <p:cNvSpPr>
            <a:spLocks noChangeArrowheads="1"/>
          </p:cNvSpPr>
          <p:nvPr/>
        </p:nvSpPr>
        <p:spPr bwMode="auto">
          <a:xfrm>
            <a:off x="468313" y="3290888"/>
            <a:ext cx="8353425" cy="3148012"/>
          </a:xfrm>
          <a:prstGeom prst="rect">
            <a:avLst/>
          </a:prstGeom>
          <a:noFill/>
          <a:ln w="9525">
            <a:noFill/>
            <a:miter lim="800000"/>
          </a:ln>
          <a:effectLst/>
        </p:spPr>
        <p:txBody>
          <a:bodyPr anchor="ctr">
            <a:spAutoFit/>
          </a:bodyPr>
          <a:lstStyle/>
          <a:p>
            <a:pPr indent="228600">
              <a:lnSpc>
                <a:spcPct val="110000"/>
              </a:lnSpc>
            </a:pPr>
            <a:r>
              <a:rPr lang="zh-CN" sz="2600" dirty="0">
                <a:solidFill>
                  <a:srgbClr val="FF0000"/>
                </a:solidFill>
                <a:latin typeface="隶书" pitchFamily="49" charset="-122"/>
                <a:ea typeface="隶书" pitchFamily="49" charset="-122"/>
              </a:rPr>
              <a:t>铰链区的作用</a:t>
            </a:r>
            <a:r>
              <a:rPr lang="zh-CN" sz="2600" dirty="0">
                <a:solidFill>
                  <a:srgbClr val="0000CC"/>
                </a:solidFill>
                <a:latin typeface="隶书" pitchFamily="49" charset="-122"/>
                <a:ea typeface="隶书" pitchFamily="49" charset="-122"/>
              </a:rPr>
              <a:t>：</a:t>
            </a:r>
            <a:endParaRPr lang="zh-CN" sz="2600" dirty="0">
              <a:solidFill>
                <a:srgbClr val="0000CC"/>
              </a:solidFill>
              <a:latin typeface="隶书" pitchFamily="49" charset="-122"/>
              <a:ea typeface="隶书" pitchFamily="49" charset="-122"/>
            </a:endParaRPr>
          </a:p>
          <a:p>
            <a:pPr indent="228600">
              <a:lnSpc>
                <a:spcPct val="110000"/>
              </a:lnSpc>
            </a:pPr>
            <a:r>
              <a:rPr lang="zh-CN" sz="2600" dirty="0">
                <a:solidFill>
                  <a:srgbClr val="0000CC"/>
                </a:solidFill>
                <a:latin typeface="隶书" pitchFamily="49" charset="-122"/>
                <a:ea typeface="隶书" pitchFamily="49" charset="-122"/>
              </a:rPr>
              <a:t> </a:t>
            </a:r>
            <a:r>
              <a:rPr lang="zh-CN" sz="2600" b="1" dirty="0">
                <a:latin typeface="隶书" pitchFamily="49" charset="-122"/>
                <a:ea typeface="隶书" pitchFamily="49" charset="-122"/>
              </a:rPr>
              <a:t>（</a:t>
            </a:r>
            <a:r>
              <a:rPr lang="zh-CN" altLang="zh-CN" sz="2600" b="1" dirty="0">
                <a:latin typeface="华文仿宋" pitchFamily="2" charset="-122"/>
                <a:ea typeface="华文仿宋" pitchFamily="2" charset="-122"/>
              </a:rPr>
              <a:t>1</a:t>
            </a:r>
            <a:r>
              <a:rPr lang="zh-CN" sz="2600" b="1" dirty="0">
                <a:latin typeface="华文仿宋" pitchFamily="2" charset="-122"/>
                <a:ea typeface="华文仿宋" pitchFamily="2" charset="-122"/>
              </a:rPr>
              <a:t>）当</a:t>
            </a:r>
            <a:r>
              <a:rPr lang="zh-CN" altLang="zh-CN" sz="2600" b="1" dirty="0">
                <a:latin typeface="华文仿宋" pitchFamily="2" charset="-122"/>
                <a:ea typeface="华文仿宋" pitchFamily="2" charset="-122"/>
              </a:rPr>
              <a:t>VL</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VH</a:t>
            </a:r>
            <a:r>
              <a:rPr lang="zh-CN" sz="2600" b="1" dirty="0">
                <a:latin typeface="华文仿宋" pitchFamily="2" charset="-122"/>
                <a:ea typeface="华文仿宋" pitchFamily="2" charset="-122"/>
              </a:rPr>
              <a:t>与抗原结合时，此区发生扭曲，使抗体分子上两个抗原结合位点更好地与两个抗原决定簇发生互补，利于抗体分子高变区与抗原决定簇吻合。</a:t>
            </a:r>
            <a:endParaRPr lang="zh-CN" sz="2600" b="1" dirty="0">
              <a:latin typeface="华文仿宋" pitchFamily="2" charset="-122"/>
              <a:ea typeface="华文仿宋" pitchFamily="2" charset="-122"/>
            </a:endParaRPr>
          </a:p>
          <a:p>
            <a:pPr indent="228600">
              <a:lnSpc>
                <a:spcPct val="110000"/>
              </a:lnSpc>
            </a:pPr>
            <a:r>
              <a:rPr lang="zh-CN" sz="2600" b="1" dirty="0">
                <a:latin typeface="华文仿宋" pitchFamily="2" charset="-122"/>
                <a:ea typeface="华文仿宋" pitchFamily="2" charset="-122"/>
              </a:rPr>
              <a:t> （</a:t>
            </a:r>
            <a:r>
              <a:rPr lang="zh-CN" altLang="zh-CN" sz="2600" b="1" dirty="0">
                <a:latin typeface="华文仿宋" pitchFamily="2" charset="-122"/>
                <a:ea typeface="华文仿宋" pitchFamily="2" charset="-122"/>
              </a:rPr>
              <a:t>2</a:t>
            </a:r>
            <a:r>
              <a:rPr lang="zh-CN" sz="2600" b="1" dirty="0">
                <a:latin typeface="华文仿宋" pitchFamily="2" charset="-122"/>
                <a:ea typeface="华文仿宋" pitchFamily="2" charset="-122"/>
              </a:rPr>
              <a:t>）</a:t>
            </a:r>
            <a:r>
              <a:rPr lang="zh-CN" altLang="zh-CN" sz="2600" b="1" dirty="0">
                <a:latin typeface="华文仿宋" pitchFamily="2" charset="-122"/>
                <a:ea typeface="华文仿宋" pitchFamily="2" charset="-122"/>
              </a:rPr>
              <a:t>Ag</a:t>
            </a:r>
            <a:r>
              <a:rPr lang="zh-CN" sz="2600" b="1" dirty="0">
                <a:latin typeface="华文仿宋" pitchFamily="2" charset="-122"/>
                <a:ea typeface="华文仿宋" pitchFamily="2" charset="-122"/>
              </a:rPr>
              <a:t>和</a:t>
            </a:r>
            <a:r>
              <a:rPr lang="zh-CN" altLang="zh-CN" sz="2600" b="1" dirty="0">
                <a:latin typeface="华文仿宋" pitchFamily="2" charset="-122"/>
                <a:ea typeface="华文仿宋" pitchFamily="2" charset="-122"/>
              </a:rPr>
              <a:t>Ab</a:t>
            </a:r>
            <a:r>
              <a:rPr lang="zh-CN" sz="2600" b="1" dirty="0">
                <a:latin typeface="华文仿宋" pitchFamily="2" charset="-122"/>
                <a:ea typeface="华文仿宋" pitchFamily="2" charset="-122"/>
              </a:rPr>
              <a:t>结合后，铰链区发生构型变化，使存在于</a:t>
            </a:r>
            <a:r>
              <a:rPr lang="zh-CN" altLang="zh-CN" sz="2600" b="1" dirty="0">
                <a:latin typeface="华文仿宋" pitchFamily="2" charset="-122"/>
                <a:ea typeface="华文仿宋" pitchFamily="2" charset="-122"/>
              </a:rPr>
              <a:t>CH2</a:t>
            </a:r>
            <a:r>
              <a:rPr lang="zh-CN" sz="2600" b="1" dirty="0">
                <a:latin typeface="华文仿宋" pitchFamily="2" charset="-122"/>
                <a:ea typeface="华文仿宋" pitchFamily="2" charset="-122"/>
              </a:rPr>
              <a:t>区补体结合位点暴露，使补体得以结合，显示出活化补体，结合组织细胞等生物学活性。</a:t>
            </a:r>
            <a:endParaRPr lang="zh-CN" sz="26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b="1" dirty="0" smtClean="0">
                <a:latin typeface="华文仿宋" pitchFamily="2" charset="-122"/>
                <a:ea typeface="华文仿宋" pitchFamily="2" charset="-122"/>
              </a:rPr>
              <a:t>（二）免疫球蛋白的辅助成分</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1.</a:t>
            </a:r>
            <a:r>
              <a:rPr lang="en-US" altLang="zh-CN" b="1" dirty="0" smtClean="0">
                <a:solidFill>
                  <a:srgbClr val="FF0000"/>
                </a:solidFill>
                <a:latin typeface="华文仿宋" pitchFamily="2" charset="-122"/>
                <a:ea typeface="华文仿宋" pitchFamily="2" charset="-122"/>
              </a:rPr>
              <a:t>J</a:t>
            </a:r>
            <a:r>
              <a:rPr lang="zh-CN" altLang="en-US" b="1" dirty="0" smtClean="0">
                <a:solidFill>
                  <a:srgbClr val="FF0000"/>
                </a:solidFill>
                <a:latin typeface="华文仿宋" pitchFamily="2" charset="-122"/>
                <a:ea typeface="华文仿宋" pitchFamily="2" charset="-122"/>
              </a:rPr>
              <a:t>链</a:t>
            </a:r>
            <a:endParaRPr lang="en-US" altLang="zh-CN" b="1" dirty="0" smtClean="0">
              <a:solidFill>
                <a:srgbClr val="FF0000"/>
              </a:solidFill>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由浆细胞合成的由</a:t>
            </a:r>
            <a:r>
              <a:rPr lang="en-US" altLang="zh-CN" b="1" dirty="0" smtClean="0">
                <a:latin typeface="华文仿宋" pitchFamily="2" charset="-122"/>
                <a:ea typeface="华文仿宋" pitchFamily="2" charset="-122"/>
              </a:rPr>
              <a:t>124</a:t>
            </a:r>
            <a:r>
              <a:rPr lang="zh-CN" altLang="en-US" b="1" dirty="0" smtClean="0">
                <a:latin typeface="华文仿宋" pitchFamily="2" charset="-122"/>
                <a:ea typeface="华文仿宋" pitchFamily="2" charset="-122"/>
              </a:rPr>
              <a:t>个氨基酸组成，富含有半胱氨酸的</a:t>
            </a:r>
            <a:r>
              <a:rPr lang="zh-CN" altLang="en-US" b="1" dirty="0" smtClean="0">
                <a:solidFill>
                  <a:srgbClr val="FF0000"/>
                </a:solidFill>
                <a:latin typeface="华文仿宋" pitchFamily="2" charset="-122"/>
                <a:ea typeface="华文仿宋" pitchFamily="2" charset="-122"/>
              </a:rPr>
              <a:t>酸性糖蛋白</a:t>
            </a:r>
            <a:r>
              <a:rPr lang="zh-CN" altLang="en-US" b="1" dirty="0" smtClean="0">
                <a:latin typeface="华文仿宋" pitchFamily="2" charset="-122"/>
                <a:ea typeface="华文仿宋" pitchFamily="2" charset="-122"/>
              </a:rPr>
              <a:t>，分子量大约为</a:t>
            </a:r>
            <a:r>
              <a:rPr lang="en-US" altLang="zh-CN" b="1" dirty="0" smtClean="0">
                <a:latin typeface="华文仿宋" pitchFamily="2" charset="-122"/>
                <a:ea typeface="华文仿宋" pitchFamily="2" charset="-122"/>
              </a:rPr>
              <a:t>15kD</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主要功能是将两个或两个以上的免疫球蛋白单体连接在一起。</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698500"/>
            <a:ext cx="8153400" cy="1739900"/>
          </a:xfrm>
          <a:prstGeom prst="rect">
            <a:avLst/>
          </a:prstGeom>
          <a:noFill/>
          <a:ln w="9525">
            <a:noFill/>
            <a:miter lim="800000"/>
          </a:ln>
          <a:effectLst/>
        </p:spPr>
        <p:txBody>
          <a:bodyPr>
            <a:spAutoFit/>
          </a:bodyPr>
          <a:lstStyle/>
          <a:p>
            <a:pPr>
              <a:spcBef>
                <a:spcPct val="50000"/>
              </a:spcBef>
            </a:pPr>
            <a:r>
              <a:rPr lang="zh-CN" altLang="en-US" sz="3600" b="1" dirty="0">
                <a:latin typeface="华文仿宋" pitchFamily="2" charset="-122"/>
                <a:ea typeface="华文仿宋" pitchFamily="2" charset="-122"/>
              </a:rPr>
              <a:t>在与外界的“异己”一战过程中，我们往往不得不采取守势，利用坚固的防线将之消灭，那么这些防线都在哪里呢？</a:t>
            </a:r>
            <a:endParaRPr lang="zh-CN" altLang="en-US" sz="3600" b="1" dirty="0">
              <a:latin typeface="华文仿宋" pitchFamily="2" charset="-122"/>
              <a:ea typeface="华文仿宋" pitchFamily="2" charset="-122"/>
            </a:endParaRPr>
          </a:p>
        </p:txBody>
      </p:sp>
      <p:grpSp>
        <p:nvGrpSpPr>
          <p:cNvPr id="2" name="Group 3"/>
          <p:cNvGrpSpPr/>
          <p:nvPr/>
        </p:nvGrpSpPr>
        <p:grpSpPr bwMode="auto">
          <a:xfrm>
            <a:off x="990600" y="2590800"/>
            <a:ext cx="4267200" cy="4073525"/>
            <a:chOff x="1200" y="192"/>
            <a:chExt cx="3648" cy="2566"/>
          </a:xfrm>
        </p:grpSpPr>
        <p:pic>
          <p:nvPicPr>
            <p:cNvPr id="31748" name="Picture 4" descr="皮肤免疫"/>
            <p:cNvPicPr>
              <a:picLocks noChangeAspect="1" noChangeArrowheads="1" noCrop="1"/>
            </p:cNvPicPr>
            <p:nvPr/>
          </p:nvPicPr>
          <p:blipFill>
            <a:blip r:embed="rId1"/>
            <a:srcRect/>
            <a:stretch>
              <a:fillRect/>
            </a:stretch>
          </p:blipFill>
          <p:spPr bwMode="auto">
            <a:xfrm>
              <a:off x="1200" y="192"/>
              <a:ext cx="3360" cy="2566"/>
            </a:xfrm>
            <a:prstGeom prst="rect">
              <a:avLst/>
            </a:prstGeom>
            <a:noFill/>
          </p:spPr>
        </p:pic>
        <p:sp>
          <p:nvSpPr>
            <p:cNvPr id="31749" name="Text Box 5"/>
            <p:cNvSpPr txBox="1">
              <a:spLocks noChangeArrowheads="1"/>
            </p:cNvSpPr>
            <p:nvPr/>
          </p:nvSpPr>
          <p:spPr bwMode="auto">
            <a:xfrm>
              <a:off x="4080" y="2208"/>
              <a:ext cx="768" cy="231"/>
            </a:xfrm>
            <a:prstGeom prst="rect">
              <a:avLst/>
            </a:prstGeom>
            <a:noFill/>
            <a:ln w="9525">
              <a:noFill/>
              <a:miter lim="800000"/>
            </a:ln>
            <a:effectLst/>
          </p:spPr>
          <p:txBody>
            <a:bodyPr>
              <a:spAutoFit/>
            </a:bodyPr>
            <a:lstStyle/>
            <a:p>
              <a:pPr>
                <a:spcBef>
                  <a:spcPct val="50000"/>
                </a:spcBef>
              </a:pPr>
              <a:r>
                <a:rPr kumimoji="1" lang="zh-CN" altLang="en-US" b="1">
                  <a:ea typeface="华文行楷" pitchFamily="2" charset="-122"/>
                </a:rPr>
                <a:t>真皮</a:t>
              </a:r>
              <a:endParaRPr kumimoji="1" lang="zh-CN" altLang="en-US" b="1">
                <a:ea typeface="华文行楷" pitchFamily="2" charset="-122"/>
              </a:endParaRPr>
            </a:p>
          </p:txBody>
        </p:sp>
        <p:sp>
          <p:nvSpPr>
            <p:cNvPr id="31750" name="Text Box 6"/>
            <p:cNvSpPr txBox="1">
              <a:spLocks noChangeArrowheads="1"/>
            </p:cNvSpPr>
            <p:nvPr/>
          </p:nvSpPr>
          <p:spPr bwMode="auto">
            <a:xfrm>
              <a:off x="4127" y="1689"/>
              <a:ext cx="433" cy="404"/>
            </a:xfrm>
            <a:prstGeom prst="rect">
              <a:avLst/>
            </a:prstGeom>
            <a:solidFill>
              <a:srgbClr val="FAD8E3"/>
            </a:solidFill>
            <a:ln w="9525">
              <a:noFill/>
              <a:miter lim="800000"/>
            </a:ln>
            <a:effectLst/>
          </p:spPr>
          <p:txBody>
            <a:bodyPr>
              <a:spAutoFit/>
            </a:bodyPr>
            <a:lstStyle/>
            <a:p>
              <a:pPr>
                <a:spcBef>
                  <a:spcPct val="50000"/>
                </a:spcBef>
              </a:pPr>
              <a:r>
                <a:rPr kumimoji="1" lang="zh-CN" altLang="en-US" b="1">
                  <a:solidFill>
                    <a:srgbClr val="000000"/>
                  </a:solidFill>
                  <a:ea typeface="华文行楷" pitchFamily="2" charset="-122"/>
                </a:rPr>
                <a:t>表皮</a:t>
              </a:r>
              <a:endParaRPr kumimoji="1" lang="zh-CN" altLang="en-US" b="1">
                <a:solidFill>
                  <a:srgbClr val="000000"/>
                </a:solidFill>
                <a:ea typeface="华文行楷" pitchFamily="2" charset="-122"/>
              </a:endParaRPr>
            </a:p>
          </p:txBody>
        </p:sp>
      </p:grpSp>
      <p:pic>
        <p:nvPicPr>
          <p:cNvPr id="31751" name="Picture 7" descr="纤毛免疫"/>
          <p:cNvPicPr>
            <a:picLocks noChangeAspect="1" noChangeArrowheads="1" noCrop="1"/>
          </p:cNvPicPr>
          <p:nvPr/>
        </p:nvPicPr>
        <p:blipFill>
          <a:blip r:embed="rId2"/>
          <a:srcRect/>
          <a:stretch>
            <a:fillRect/>
          </a:stretch>
        </p:blipFill>
        <p:spPr bwMode="auto">
          <a:xfrm>
            <a:off x="5029200" y="2590800"/>
            <a:ext cx="3962400" cy="4097338"/>
          </a:xfrm>
          <a:prstGeom prst="rect">
            <a:avLst/>
          </a:prstGeom>
          <a:noFill/>
        </p:spPr>
      </p:pic>
      <p:sp>
        <p:nvSpPr>
          <p:cNvPr id="31752" name="Text Box 8"/>
          <p:cNvSpPr txBox="1">
            <a:spLocks noChangeArrowheads="1"/>
          </p:cNvSpPr>
          <p:nvPr/>
        </p:nvSpPr>
        <p:spPr bwMode="auto">
          <a:xfrm>
            <a:off x="228600" y="2971800"/>
            <a:ext cx="733425" cy="3581400"/>
          </a:xfrm>
          <a:prstGeom prst="rect">
            <a:avLst/>
          </a:prstGeom>
          <a:noFill/>
          <a:ln w="9525">
            <a:noFill/>
            <a:miter lim="800000"/>
          </a:ln>
          <a:effectLst/>
        </p:spPr>
        <p:txBody>
          <a:bodyPr vert="eaVert">
            <a:spAutoFit/>
          </a:bodyPr>
          <a:lstStyle/>
          <a:p>
            <a:pPr>
              <a:spcBef>
                <a:spcPct val="50000"/>
              </a:spcBef>
            </a:pPr>
            <a:r>
              <a:rPr lang="zh-CN" altLang="en-US" sz="3600" b="1" dirty="0">
                <a:solidFill>
                  <a:srgbClr val="FF0000"/>
                </a:solidFill>
                <a:ea typeface="华文行楷" pitchFamily="2" charset="-122"/>
              </a:rPr>
              <a:t>第一道防线</a:t>
            </a:r>
            <a:endParaRPr lang="zh-CN" altLang="en-US" sz="3600" b="1" dirty="0">
              <a:solidFill>
                <a:srgbClr val="FF0000"/>
              </a:solidFill>
              <a:ea typeface="华文行楷" pitchFamily="2" charset="-122"/>
            </a:endParaRPr>
          </a:p>
        </p:txBody>
      </p:sp>
      <p:sp>
        <p:nvSpPr>
          <p:cNvPr id="31753" name="Text Box 9"/>
          <p:cNvSpPr txBox="1">
            <a:spLocks noChangeArrowheads="1"/>
          </p:cNvSpPr>
          <p:nvPr/>
        </p:nvSpPr>
        <p:spPr bwMode="auto">
          <a:xfrm>
            <a:off x="3352800" y="2590800"/>
            <a:ext cx="1524000" cy="641350"/>
          </a:xfrm>
          <a:prstGeom prst="rect">
            <a:avLst/>
          </a:prstGeom>
          <a:noFill/>
          <a:ln w="9525">
            <a:noFill/>
            <a:miter lim="800000"/>
          </a:ln>
          <a:effectLst/>
        </p:spPr>
        <p:txBody>
          <a:bodyPr>
            <a:spAutoFit/>
          </a:bodyPr>
          <a:lstStyle/>
          <a:p>
            <a:pPr>
              <a:spcBef>
                <a:spcPct val="50000"/>
              </a:spcBef>
            </a:pPr>
            <a:r>
              <a:rPr lang="zh-CN" altLang="en-US" sz="3600" b="1">
                <a:ea typeface="华文行楷" pitchFamily="2" charset="-122"/>
              </a:rPr>
              <a:t>皮肤</a:t>
            </a:r>
            <a:endParaRPr lang="zh-CN" altLang="en-US" sz="3600" b="1">
              <a:ea typeface="华文行楷" pitchFamily="2" charset="-122"/>
            </a:endParaRPr>
          </a:p>
        </p:txBody>
      </p:sp>
      <p:sp>
        <p:nvSpPr>
          <p:cNvPr id="31754" name="Text Box 10"/>
          <p:cNvSpPr txBox="1">
            <a:spLocks noChangeArrowheads="1"/>
          </p:cNvSpPr>
          <p:nvPr/>
        </p:nvSpPr>
        <p:spPr bwMode="auto">
          <a:xfrm>
            <a:off x="5867400" y="2667000"/>
            <a:ext cx="3505200" cy="641350"/>
          </a:xfrm>
          <a:prstGeom prst="rect">
            <a:avLst/>
          </a:prstGeom>
          <a:noFill/>
          <a:ln w="9525">
            <a:noFill/>
            <a:miter lim="800000"/>
          </a:ln>
          <a:effectLst/>
        </p:spPr>
        <p:txBody>
          <a:bodyPr>
            <a:spAutoFit/>
          </a:bodyPr>
          <a:lstStyle/>
          <a:p>
            <a:pPr>
              <a:spcBef>
                <a:spcPct val="50000"/>
              </a:spcBef>
            </a:pPr>
            <a:r>
              <a:rPr lang="zh-CN" altLang="en-US" sz="3600" b="1">
                <a:ea typeface="华文行楷" pitchFamily="2" charset="-122"/>
              </a:rPr>
              <a:t>呼吸道上的纤毛</a:t>
            </a:r>
            <a:endParaRPr lang="zh-CN" altLang="en-US" sz="3600" b="1">
              <a:ea typeface="华文行楷" pitchFamily="2" charset="-122"/>
            </a:endParaRPr>
          </a:p>
        </p:txBody>
      </p:sp>
      <p:sp>
        <p:nvSpPr>
          <p:cNvPr id="31755" name="Text Box 11"/>
          <p:cNvSpPr txBox="1">
            <a:spLocks noChangeArrowheads="1"/>
          </p:cNvSpPr>
          <p:nvPr/>
        </p:nvSpPr>
        <p:spPr bwMode="auto">
          <a:xfrm>
            <a:off x="0" y="0"/>
            <a:ext cx="7315200" cy="641350"/>
          </a:xfrm>
          <a:prstGeom prst="rect">
            <a:avLst/>
          </a:prstGeom>
          <a:noFill/>
          <a:ln w="9525">
            <a:noFill/>
            <a:miter lim="800000"/>
          </a:ln>
          <a:effectLst/>
        </p:spPr>
        <p:txBody>
          <a:bodyPr>
            <a:spAutoFit/>
          </a:bodyPr>
          <a:lstStyle/>
          <a:p>
            <a:pPr>
              <a:spcBef>
                <a:spcPct val="50000"/>
              </a:spcBef>
            </a:pPr>
            <a:r>
              <a:rPr lang="zh-CN" altLang="en-US" sz="3600" b="1" dirty="0" smtClean="0">
                <a:latin typeface="+mj-ea"/>
                <a:ea typeface="+mj-ea"/>
              </a:rPr>
              <a:t>回顾一下免疫系统</a:t>
            </a:r>
            <a:r>
              <a:rPr lang="zh-CN" altLang="en-US" sz="3600" b="1" dirty="0">
                <a:latin typeface="+mj-ea"/>
                <a:ea typeface="+mj-ea"/>
              </a:rPr>
              <a:t>的三道防线</a:t>
            </a:r>
            <a:endParaRPr lang="zh-CN" altLang="en-US" sz="3600" b="1" dirty="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en-US" altLang="zh-CN" sz="4000" b="1" dirty="0" smtClean="0">
                <a:latin typeface="华文仿宋" pitchFamily="2" charset="-122"/>
                <a:ea typeface="华文仿宋" pitchFamily="2" charset="-122"/>
              </a:rPr>
              <a:t> 2.</a:t>
            </a:r>
            <a:r>
              <a:rPr lang="en-US" altLang="zh-CN" sz="4000" b="1" dirty="0" smtClean="0">
                <a:solidFill>
                  <a:srgbClr val="FF0000"/>
                </a:solidFill>
                <a:latin typeface="华文仿宋" pitchFamily="2" charset="-122"/>
                <a:ea typeface="华文仿宋" pitchFamily="2" charset="-122"/>
              </a:rPr>
              <a:t>SP</a:t>
            </a:r>
            <a:endParaRPr lang="en-US" altLang="zh-CN" sz="4000" b="1" dirty="0" smtClean="0">
              <a:solidFill>
                <a:srgbClr val="FF0000"/>
              </a:solidFill>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由粘膜上皮细胞合成和分泌的</a:t>
            </a:r>
            <a:r>
              <a:rPr lang="zh-CN" altLang="en-US" b="1" dirty="0" smtClean="0">
                <a:solidFill>
                  <a:srgbClr val="FF0000"/>
                </a:solidFill>
                <a:latin typeface="华文仿宋" pitchFamily="2" charset="-122"/>
                <a:ea typeface="华文仿宋" pitchFamily="2" charset="-122"/>
              </a:rPr>
              <a:t>含糖的肽链</a:t>
            </a:r>
            <a:r>
              <a:rPr lang="zh-CN" altLang="en-US" b="1" dirty="0" smtClean="0">
                <a:latin typeface="华文仿宋" pitchFamily="2" charset="-122"/>
                <a:ea typeface="华文仿宋" pitchFamily="2" charset="-122"/>
              </a:rPr>
              <a:t>，分子量约为</a:t>
            </a:r>
            <a:r>
              <a:rPr lang="en-US" altLang="zh-CN" b="1" dirty="0" smtClean="0">
                <a:latin typeface="华文仿宋" pitchFamily="2" charset="-122"/>
                <a:ea typeface="华文仿宋" pitchFamily="2" charset="-122"/>
              </a:rPr>
              <a:t>75kD</a:t>
            </a:r>
            <a:r>
              <a:rPr lang="zh-CN" altLang="en-US" b="1" dirty="0" smtClean="0">
                <a:latin typeface="华文仿宋" pitchFamily="2" charset="-122"/>
                <a:ea typeface="华文仿宋" pitchFamily="2" charset="-122"/>
              </a:rPr>
              <a:t>，是分泌型</a:t>
            </a:r>
            <a:r>
              <a:rPr lang="en-US" altLang="zh-CN" b="1" dirty="0" err="1" smtClean="0">
                <a:latin typeface="华文仿宋" pitchFamily="2" charset="-122"/>
                <a:ea typeface="华文仿宋" pitchFamily="2" charset="-122"/>
              </a:rPr>
              <a:t>IgA</a:t>
            </a:r>
            <a:r>
              <a:rPr lang="zh-CN" altLang="en-US" b="1" dirty="0" smtClean="0">
                <a:latin typeface="华文仿宋" pitchFamily="2" charset="-122"/>
                <a:ea typeface="华文仿宋" pitchFamily="2" charset="-122"/>
              </a:rPr>
              <a:t>分子上的辅助成分，与</a:t>
            </a:r>
            <a:r>
              <a:rPr lang="en-US" altLang="zh-CN" b="1" dirty="0" err="1" smtClean="0">
                <a:latin typeface="华文仿宋" pitchFamily="2" charset="-122"/>
                <a:ea typeface="华文仿宋" pitchFamily="2" charset="-122"/>
              </a:rPr>
              <a:t>IgA</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二聚体结合使其成为分泌型</a:t>
            </a:r>
            <a:r>
              <a:rPr lang="en-US" altLang="zh-CN" b="1" dirty="0" err="1" smtClean="0">
                <a:latin typeface="华文仿宋" pitchFamily="2" charset="-122"/>
                <a:ea typeface="华文仿宋" pitchFamily="2" charset="-122"/>
              </a:rPr>
              <a:t>IgA</a:t>
            </a: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a:t>
            </a:r>
            <a:r>
              <a:rPr lang="en-US" altLang="zh-CN" b="1" dirty="0" err="1" smtClean="0">
                <a:latin typeface="华文仿宋" pitchFamily="2" charset="-122"/>
                <a:ea typeface="华文仿宋" pitchFamily="2" charset="-122"/>
              </a:rPr>
              <a:t>SIgA</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主要功能是介导</a:t>
            </a:r>
            <a:r>
              <a:rPr lang="en-US" altLang="zh-CN" b="1" dirty="0" err="1" smtClean="0">
                <a:latin typeface="华文仿宋" pitchFamily="2" charset="-122"/>
                <a:ea typeface="华文仿宋" pitchFamily="2" charset="-122"/>
              </a:rPr>
              <a:t>SIgA</a:t>
            </a:r>
            <a:r>
              <a:rPr lang="zh-CN" altLang="en-US" b="1" dirty="0" smtClean="0">
                <a:latin typeface="华文仿宋" pitchFamily="2" charset="-122"/>
                <a:ea typeface="华文仿宋" pitchFamily="2" charset="-122"/>
              </a:rPr>
              <a:t>二聚体从粘膜下通过粘膜上皮细胞转运到粘膜表面，并保护</a:t>
            </a:r>
            <a:r>
              <a:rPr lang="en-US" altLang="zh-CN" b="1" dirty="0" err="1" smtClean="0">
                <a:latin typeface="华文仿宋" pitchFamily="2" charset="-122"/>
                <a:ea typeface="华文仿宋" pitchFamily="2" charset="-122"/>
              </a:rPr>
              <a:t>SIgA</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免受蛋白水解酶的降解。</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b="1" dirty="0" smtClean="0">
                <a:latin typeface="华文仿宋" pitchFamily="2" charset="-122"/>
                <a:ea typeface="华文仿宋" pitchFamily="2" charset="-122"/>
              </a:rPr>
              <a:t>（三）免疫球蛋白的水解片段</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在一定的条件下，</a:t>
            </a:r>
            <a:r>
              <a:rPr lang="en-US" altLang="zh-CN" b="1" dirty="0" err="1" smtClean="0">
                <a:latin typeface="华文仿宋" pitchFamily="2" charset="-122"/>
                <a:ea typeface="华文仿宋" pitchFamily="2" charset="-122"/>
              </a:rPr>
              <a:t>Ig</a:t>
            </a:r>
            <a:r>
              <a:rPr lang="zh-CN" altLang="en-US" b="1" dirty="0" smtClean="0">
                <a:latin typeface="华文仿宋" pitchFamily="2" charset="-122"/>
                <a:ea typeface="华文仿宋" pitchFamily="2" charset="-122"/>
              </a:rPr>
              <a:t>分子的某些部分容易被蛋白水解酶水解为各种片段。常用的蛋白酶有</a:t>
            </a:r>
            <a:r>
              <a:rPr lang="zh-CN" altLang="en-US" b="1" dirty="0" smtClean="0">
                <a:solidFill>
                  <a:srgbClr val="FF0000"/>
                </a:solidFill>
                <a:latin typeface="华文仿宋" pitchFamily="2" charset="-122"/>
                <a:ea typeface="华文仿宋" pitchFamily="2" charset="-122"/>
              </a:rPr>
              <a:t>木瓜水解酶</a:t>
            </a:r>
            <a:r>
              <a:rPr lang="zh-CN" altLang="en-US" b="1" dirty="0" smtClean="0">
                <a:latin typeface="华文仿宋" pitchFamily="2" charset="-122"/>
                <a:ea typeface="华文仿宋" pitchFamily="2" charset="-122"/>
              </a:rPr>
              <a:t>和</a:t>
            </a:r>
            <a:r>
              <a:rPr lang="zh-CN" altLang="en-US" b="1" dirty="0" smtClean="0">
                <a:solidFill>
                  <a:srgbClr val="FF0000"/>
                </a:solidFill>
                <a:latin typeface="华文仿宋" pitchFamily="2" charset="-122"/>
                <a:ea typeface="华文仿宋" pitchFamily="2" charset="-122"/>
              </a:rPr>
              <a:t>胃蛋白酶</a:t>
            </a:r>
            <a:r>
              <a:rPr lang="zh-CN" altLang="en-US" b="1" dirty="0" smtClean="0">
                <a:latin typeface="华文仿宋" pitchFamily="2" charset="-122"/>
                <a:ea typeface="华文仿宋" pitchFamily="2" charset="-122"/>
              </a:rPr>
              <a:t>，借此可研究</a:t>
            </a:r>
            <a:r>
              <a:rPr lang="en-US" altLang="zh-CN" b="1" dirty="0" err="1" smtClean="0">
                <a:latin typeface="华文仿宋" pitchFamily="2" charset="-122"/>
                <a:ea typeface="华文仿宋" pitchFamily="2" charset="-122"/>
              </a:rPr>
              <a:t>Ig</a:t>
            </a:r>
            <a:r>
              <a:rPr lang="zh-CN" altLang="en-US" b="1" dirty="0" smtClean="0">
                <a:latin typeface="华文仿宋" pitchFamily="2" charset="-122"/>
                <a:ea typeface="华文仿宋" pitchFamily="2" charset="-122"/>
              </a:rPr>
              <a:t>的结构与功能，分离和纯化特定的</a:t>
            </a:r>
            <a:r>
              <a:rPr lang="en-US" altLang="zh-CN" b="1" dirty="0" err="1" smtClean="0">
                <a:latin typeface="华文仿宋" pitchFamily="2" charset="-122"/>
                <a:ea typeface="华文仿宋" pitchFamily="2" charset="-122"/>
              </a:rPr>
              <a:t>Ig</a:t>
            </a:r>
            <a:r>
              <a:rPr lang="zh-CN" altLang="en-US" b="1" dirty="0" smtClean="0">
                <a:latin typeface="华文仿宋" pitchFamily="2" charset="-122"/>
                <a:ea typeface="华文仿宋" pitchFamily="2" charset="-122"/>
              </a:rPr>
              <a:t>多肽片段。</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39750" y="1341438"/>
            <a:ext cx="8064500" cy="4240212"/>
          </a:xfrm>
          <a:prstGeom prst="rect">
            <a:avLst/>
          </a:prstGeom>
          <a:noFill/>
          <a:ln w="9525">
            <a:noFill/>
            <a:miter lim="800000"/>
          </a:ln>
          <a:effectLst/>
        </p:spPr>
        <p:txBody>
          <a:bodyPr anchor="ctr">
            <a:spAutoFit/>
          </a:bodyPr>
          <a:lstStyle/>
          <a:p>
            <a:pPr>
              <a:lnSpc>
                <a:spcPct val="115000"/>
              </a:lnSpc>
              <a:buClr>
                <a:srgbClr val="9900CC"/>
              </a:buClr>
            </a:pPr>
            <a:r>
              <a:rPr lang="en-US" altLang="zh-CN" sz="2800" b="1" dirty="0" smtClean="0">
                <a:latin typeface="华文仿宋" pitchFamily="2" charset="-122"/>
                <a:ea typeface="华文仿宋" pitchFamily="2" charset="-122"/>
              </a:rPr>
              <a:t>1.</a:t>
            </a:r>
            <a:r>
              <a:rPr lang="zh-CN" altLang="en-US" sz="2800" b="1" dirty="0" smtClean="0">
                <a:solidFill>
                  <a:srgbClr val="FF0000"/>
                </a:solidFill>
                <a:latin typeface="华文仿宋" pitchFamily="2" charset="-122"/>
                <a:ea typeface="华文仿宋" pitchFamily="2" charset="-122"/>
              </a:rPr>
              <a:t>木瓜蛋白酶</a:t>
            </a:r>
            <a:r>
              <a:rPr lang="zh-CN" altLang="en-US" sz="2800" b="1" dirty="0">
                <a:solidFill>
                  <a:srgbClr val="FF0000"/>
                </a:solidFill>
                <a:latin typeface="华文仿宋" pitchFamily="2" charset="-122"/>
                <a:ea typeface="华文仿宋" pitchFamily="2" charset="-122"/>
              </a:rPr>
              <a:t>水解片段</a:t>
            </a:r>
            <a:endParaRPr lang="zh-CN" altLang="en-US" sz="2800" b="1" dirty="0">
              <a:solidFill>
                <a:srgbClr val="FF0000"/>
              </a:solidFill>
              <a:latin typeface="华文仿宋" pitchFamily="2" charset="-122"/>
              <a:ea typeface="华文仿宋" pitchFamily="2" charset="-122"/>
            </a:endParaRPr>
          </a:p>
          <a:p>
            <a:pPr>
              <a:lnSpc>
                <a:spcPct val="115000"/>
              </a:lnSpc>
            </a:pPr>
            <a:r>
              <a:rPr lang="zh-CN" altLang="en-US" sz="2600" b="1" dirty="0">
                <a:latin typeface="华文仿宋" pitchFamily="2" charset="-122"/>
                <a:ea typeface="华文仿宋" pitchFamily="2" charset="-122"/>
              </a:rPr>
              <a:t>    木瓜蛋白酶水解</a:t>
            </a:r>
            <a:r>
              <a:rPr lang="sv-SE" altLang="en-US" sz="2600" b="1" dirty="0">
                <a:latin typeface="华文仿宋" pitchFamily="2" charset="-122"/>
                <a:ea typeface="华文仿宋" pitchFamily="2" charset="-122"/>
              </a:rPr>
              <a:t>IgG</a:t>
            </a:r>
            <a:r>
              <a:rPr lang="zh-CN" altLang="en-US" sz="2600" b="1" dirty="0">
                <a:latin typeface="华文仿宋" pitchFamily="2" charset="-122"/>
                <a:ea typeface="华文仿宋" pitchFamily="2" charset="-122"/>
              </a:rPr>
              <a:t>的部位是在铰链区二硫键连接的</a:t>
            </a:r>
            <a:r>
              <a:rPr lang="sv-SE" altLang="en-US" sz="2600" b="1" dirty="0">
                <a:latin typeface="华文仿宋" pitchFamily="2" charset="-122"/>
                <a:ea typeface="华文仿宋" pitchFamily="2" charset="-122"/>
              </a:rPr>
              <a:t>2</a:t>
            </a:r>
            <a:r>
              <a:rPr lang="zh-CN" altLang="en-US" sz="2600" b="1" dirty="0">
                <a:latin typeface="华文仿宋" pitchFamily="2" charset="-122"/>
                <a:ea typeface="华文仿宋" pitchFamily="2" charset="-122"/>
              </a:rPr>
              <a:t>条重链的近</a:t>
            </a:r>
            <a:r>
              <a:rPr lang="sv-SE" altLang="en-US" sz="2600" b="1" dirty="0">
                <a:latin typeface="华文仿宋" pitchFamily="2" charset="-122"/>
                <a:ea typeface="华文仿宋" pitchFamily="2" charset="-122"/>
              </a:rPr>
              <a:t>N</a:t>
            </a:r>
            <a:r>
              <a:rPr lang="zh-CN" altLang="en-US" sz="2600" b="1" dirty="0">
                <a:latin typeface="华文仿宋" pitchFamily="2" charset="-122"/>
                <a:ea typeface="华文仿宋" pitchFamily="2" charset="-122"/>
              </a:rPr>
              <a:t>端，可将</a:t>
            </a:r>
            <a:r>
              <a:rPr lang="sv-SE" altLang="en-US" sz="2600" b="1" dirty="0">
                <a:latin typeface="华文仿宋" pitchFamily="2" charset="-122"/>
                <a:ea typeface="华文仿宋" pitchFamily="2" charset="-122"/>
              </a:rPr>
              <a:t>Ig</a:t>
            </a:r>
            <a:r>
              <a:rPr lang="zh-CN" altLang="en-US" sz="2600" b="1" dirty="0">
                <a:latin typeface="华文仿宋" pitchFamily="2" charset="-122"/>
                <a:ea typeface="华文仿宋" pitchFamily="2" charset="-122"/>
              </a:rPr>
              <a:t>裂解为两个完全相同的</a:t>
            </a:r>
            <a:r>
              <a:rPr lang="sv-SE" altLang="en-US" sz="2600" b="1" dirty="0">
                <a:latin typeface="华文仿宋" pitchFamily="2" charset="-122"/>
                <a:ea typeface="华文仿宋" pitchFamily="2" charset="-122"/>
              </a:rPr>
              <a:t>Fab</a:t>
            </a:r>
            <a:r>
              <a:rPr lang="zh-CN" altLang="en-US" sz="2600" b="1" dirty="0">
                <a:latin typeface="华文仿宋" pitchFamily="2" charset="-122"/>
                <a:ea typeface="华文仿宋" pitchFamily="2" charset="-122"/>
              </a:rPr>
              <a:t>段和一个</a:t>
            </a:r>
            <a:r>
              <a:rPr lang="sv-SE" altLang="en-US" sz="2600" b="1" dirty="0">
                <a:latin typeface="华文仿宋" pitchFamily="2" charset="-122"/>
                <a:ea typeface="华文仿宋" pitchFamily="2" charset="-122"/>
              </a:rPr>
              <a:t>Fc</a:t>
            </a:r>
            <a:r>
              <a:rPr lang="zh-CN" altLang="en-US" sz="2600" b="1" dirty="0">
                <a:latin typeface="华文仿宋" pitchFamily="2" charset="-122"/>
                <a:ea typeface="华文仿宋" pitchFamily="2" charset="-122"/>
              </a:rPr>
              <a:t>段。</a:t>
            </a:r>
            <a:r>
              <a:rPr lang="sv-SE" altLang="en-US" sz="2600" b="1" dirty="0">
                <a:latin typeface="华文仿宋" pitchFamily="2" charset="-122"/>
                <a:ea typeface="华文仿宋" pitchFamily="2" charset="-122"/>
              </a:rPr>
              <a:t>Fab</a:t>
            </a:r>
            <a:r>
              <a:rPr lang="zh-CN" altLang="en-US" sz="2600" b="1" dirty="0">
                <a:latin typeface="华文仿宋" pitchFamily="2" charset="-122"/>
                <a:ea typeface="华文仿宋" pitchFamily="2" charset="-122"/>
              </a:rPr>
              <a:t>段即抗原结合片段，相当于抗体分子的两个臂，由一条完整的轻链和重链的</a:t>
            </a:r>
            <a:r>
              <a:rPr lang="sv-SE" altLang="en-US" sz="2600" b="1" dirty="0">
                <a:latin typeface="华文仿宋" pitchFamily="2" charset="-122"/>
                <a:ea typeface="华文仿宋" pitchFamily="2" charset="-122"/>
              </a:rPr>
              <a:t>VH</a:t>
            </a:r>
            <a:r>
              <a:rPr lang="zh-CN" altLang="en-US" sz="2600" b="1" dirty="0">
                <a:latin typeface="华文仿宋" pitchFamily="2" charset="-122"/>
                <a:ea typeface="华文仿宋" pitchFamily="2" charset="-122"/>
              </a:rPr>
              <a:t>和</a:t>
            </a:r>
            <a:r>
              <a:rPr lang="sv-SE" altLang="en-US" sz="2600" b="1" dirty="0">
                <a:latin typeface="华文仿宋" pitchFamily="2" charset="-122"/>
                <a:ea typeface="华文仿宋" pitchFamily="2" charset="-122"/>
              </a:rPr>
              <a:t>CH1</a:t>
            </a:r>
            <a:r>
              <a:rPr lang="zh-CN" altLang="en-US" sz="2600" b="1" dirty="0">
                <a:latin typeface="华文仿宋" pitchFamily="2" charset="-122"/>
                <a:ea typeface="华文仿宋" pitchFamily="2" charset="-122"/>
              </a:rPr>
              <a:t>结构域组成。一个</a:t>
            </a:r>
            <a:r>
              <a:rPr lang="sv-SE" altLang="en-US" sz="2600" b="1" dirty="0">
                <a:latin typeface="华文仿宋" pitchFamily="2" charset="-122"/>
                <a:ea typeface="华文仿宋" pitchFamily="2" charset="-122"/>
              </a:rPr>
              <a:t>Fab</a:t>
            </a:r>
            <a:r>
              <a:rPr lang="zh-CN" altLang="en-US" sz="2600" b="1" dirty="0">
                <a:latin typeface="华文仿宋" pitchFamily="2" charset="-122"/>
                <a:ea typeface="华文仿宋" pitchFamily="2" charset="-122"/>
              </a:rPr>
              <a:t>片段为单价，可与抗原结合但不形成凝集反应或沉淀反应；</a:t>
            </a:r>
            <a:r>
              <a:rPr lang="sv-SE" altLang="en-US" sz="2600" b="1" dirty="0">
                <a:latin typeface="华文仿宋" pitchFamily="2" charset="-122"/>
                <a:ea typeface="华文仿宋" pitchFamily="2" charset="-122"/>
              </a:rPr>
              <a:t>Fc</a:t>
            </a:r>
            <a:r>
              <a:rPr lang="zh-CN" altLang="en-US" sz="2600" b="1" dirty="0">
                <a:latin typeface="华文仿宋" pitchFamily="2" charset="-122"/>
                <a:ea typeface="华文仿宋" pitchFamily="2" charset="-122"/>
              </a:rPr>
              <a:t>段即可结晶片段，相当于</a:t>
            </a:r>
            <a:r>
              <a:rPr lang="sv-SE" altLang="en-US" sz="2600" b="1" dirty="0">
                <a:latin typeface="华文仿宋" pitchFamily="2" charset="-122"/>
                <a:ea typeface="华文仿宋" pitchFamily="2" charset="-122"/>
              </a:rPr>
              <a:t>IgG</a:t>
            </a:r>
            <a:r>
              <a:rPr lang="zh-CN" altLang="en-US" sz="2600" b="1" dirty="0">
                <a:latin typeface="华文仿宋" pitchFamily="2" charset="-122"/>
                <a:ea typeface="华文仿宋" pitchFamily="2" charset="-122"/>
              </a:rPr>
              <a:t>的</a:t>
            </a:r>
            <a:r>
              <a:rPr lang="sv-SE" altLang="en-US" sz="2600" b="1" dirty="0">
                <a:latin typeface="华文仿宋" pitchFamily="2" charset="-122"/>
                <a:ea typeface="华文仿宋" pitchFamily="2" charset="-122"/>
              </a:rPr>
              <a:t>CH2</a:t>
            </a:r>
            <a:r>
              <a:rPr lang="zh-CN" altLang="en-US" sz="2600" b="1" dirty="0">
                <a:latin typeface="华文仿宋" pitchFamily="2" charset="-122"/>
                <a:ea typeface="华文仿宋" pitchFamily="2" charset="-122"/>
              </a:rPr>
              <a:t>和</a:t>
            </a:r>
            <a:r>
              <a:rPr lang="sv-SE" altLang="en-US" sz="2600" b="1" dirty="0">
                <a:latin typeface="华文仿宋" pitchFamily="2" charset="-122"/>
                <a:ea typeface="华文仿宋" pitchFamily="2" charset="-122"/>
              </a:rPr>
              <a:t>CH3</a:t>
            </a:r>
            <a:r>
              <a:rPr lang="zh-CN" altLang="en-US" sz="2600" b="1" dirty="0">
                <a:latin typeface="华文仿宋" pitchFamily="2" charset="-122"/>
                <a:ea typeface="华文仿宋" pitchFamily="2" charset="-122"/>
              </a:rPr>
              <a:t>结构域。</a:t>
            </a:r>
            <a:r>
              <a:rPr lang="sv-SE" altLang="en-US" sz="2600" b="1" dirty="0">
                <a:latin typeface="华文仿宋" pitchFamily="2" charset="-122"/>
                <a:ea typeface="华文仿宋" pitchFamily="2" charset="-122"/>
              </a:rPr>
              <a:t>Fc</a:t>
            </a:r>
            <a:r>
              <a:rPr lang="zh-CN" altLang="en-US" sz="2600" b="1" dirty="0">
                <a:latin typeface="华文仿宋" pitchFamily="2" charset="-122"/>
                <a:ea typeface="华文仿宋" pitchFamily="2" charset="-122"/>
              </a:rPr>
              <a:t>无抗原结合活性，是</a:t>
            </a:r>
            <a:r>
              <a:rPr lang="sv-SE" altLang="en-US" sz="2600" b="1" dirty="0">
                <a:latin typeface="华文仿宋" pitchFamily="2" charset="-122"/>
                <a:ea typeface="华文仿宋" pitchFamily="2" charset="-122"/>
              </a:rPr>
              <a:t>Ig</a:t>
            </a:r>
            <a:r>
              <a:rPr lang="zh-CN" altLang="en-US" sz="2600" b="1" dirty="0">
                <a:latin typeface="华文仿宋" pitchFamily="2" charset="-122"/>
                <a:ea typeface="华文仿宋" pitchFamily="2" charset="-122"/>
              </a:rPr>
              <a:t>与效应分子或细胞相互作用的部位。</a:t>
            </a:r>
            <a:endParaRPr lang="zh-CN" altLang="en-US" sz="26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539750" y="1268413"/>
            <a:ext cx="8207375" cy="4240212"/>
          </a:xfrm>
          <a:prstGeom prst="rect">
            <a:avLst/>
          </a:prstGeom>
          <a:noFill/>
          <a:ln w="9525">
            <a:noFill/>
            <a:miter lim="800000"/>
          </a:ln>
          <a:effectLst/>
        </p:spPr>
        <p:txBody>
          <a:bodyPr anchor="ctr">
            <a:spAutoFit/>
          </a:bodyPr>
          <a:lstStyle/>
          <a:p>
            <a:pPr indent="304800">
              <a:lnSpc>
                <a:spcPct val="115000"/>
              </a:lnSpc>
              <a:buClr>
                <a:srgbClr val="9900CC"/>
              </a:buClr>
            </a:pPr>
            <a:r>
              <a:rPr lang="en-US" altLang="zh-CN" sz="2800" b="1" dirty="0" smtClean="0">
                <a:latin typeface="华文仿宋" pitchFamily="2" charset="-122"/>
                <a:ea typeface="华文仿宋" pitchFamily="2" charset="-122"/>
              </a:rPr>
              <a:t>2.</a:t>
            </a:r>
            <a:r>
              <a:rPr lang="zh-CN" altLang="en-US" sz="2800" b="1" dirty="0" smtClean="0">
                <a:solidFill>
                  <a:srgbClr val="FF0000"/>
                </a:solidFill>
                <a:latin typeface="华文仿宋" pitchFamily="2" charset="-122"/>
                <a:ea typeface="华文仿宋" pitchFamily="2" charset="-122"/>
              </a:rPr>
              <a:t>胃</a:t>
            </a:r>
            <a:r>
              <a:rPr lang="zh-CN" altLang="en-US" sz="2800" b="1" dirty="0">
                <a:solidFill>
                  <a:srgbClr val="FF0000"/>
                </a:solidFill>
                <a:latin typeface="华文仿宋" pitchFamily="2" charset="-122"/>
                <a:ea typeface="华文仿宋" pitchFamily="2" charset="-122"/>
              </a:rPr>
              <a:t>蛋白水解酶片段</a:t>
            </a:r>
            <a:endParaRPr lang="zh-CN" altLang="en-US" sz="2800" b="1" dirty="0">
              <a:solidFill>
                <a:srgbClr val="FF0000"/>
              </a:solidFill>
              <a:latin typeface="华文仿宋" pitchFamily="2" charset="-122"/>
              <a:ea typeface="华文仿宋" pitchFamily="2" charset="-122"/>
            </a:endParaRPr>
          </a:p>
          <a:p>
            <a:pPr indent="304800">
              <a:lnSpc>
                <a:spcPct val="115000"/>
              </a:lnSpc>
            </a:pPr>
            <a:r>
              <a:rPr lang="zh-CN" altLang="en-US" sz="2600" b="1" dirty="0">
                <a:latin typeface="华文仿宋" pitchFamily="2" charset="-122"/>
                <a:ea typeface="华文仿宋" pitchFamily="2" charset="-122"/>
              </a:rPr>
              <a:t>胃蛋白酶作用于铰链区二硫键所连接的两条重链的近</a:t>
            </a:r>
            <a:r>
              <a:rPr lang="sv-SE" altLang="en-US" sz="2600" b="1" dirty="0">
                <a:latin typeface="华文仿宋" pitchFamily="2" charset="-122"/>
                <a:ea typeface="华文仿宋" pitchFamily="2" charset="-122"/>
              </a:rPr>
              <a:t>C</a:t>
            </a:r>
            <a:r>
              <a:rPr lang="zh-CN" altLang="en-US" sz="2600" b="1" dirty="0">
                <a:latin typeface="华文仿宋" pitchFamily="2" charset="-122"/>
                <a:ea typeface="华文仿宋" pitchFamily="2" charset="-122"/>
              </a:rPr>
              <a:t>端，水解</a:t>
            </a:r>
            <a:r>
              <a:rPr lang="sv-SE" altLang="en-US" sz="2600" b="1" dirty="0">
                <a:latin typeface="华文仿宋" pitchFamily="2" charset="-122"/>
                <a:ea typeface="华文仿宋" pitchFamily="2" charset="-122"/>
              </a:rPr>
              <a:t>Ig</a:t>
            </a:r>
            <a:r>
              <a:rPr lang="zh-CN" altLang="en-US" sz="2600" b="1" dirty="0">
                <a:latin typeface="华文仿宋" pitchFamily="2" charset="-122"/>
                <a:ea typeface="华文仿宋" pitchFamily="2" charset="-122"/>
              </a:rPr>
              <a:t>后可获得一个</a:t>
            </a:r>
            <a:r>
              <a:rPr lang="sv-SE" altLang="en-US" sz="2600" b="1" dirty="0">
                <a:latin typeface="华文仿宋" pitchFamily="2" charset="-122"/>
                <a:ea typeface="华文仿宋" pitchFamily="2" charset="-122"/>
              </a:rPr>
              <a:t>F</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ab’</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2</a:t>
            </a:r>
            <a:r>
              <a:rPr lang="zh-CN" altLang="en-US" sz="2600" b="1" dirty="0">
                <a:latin typeface="华文仿宋" pitchFamily="2" charset="-122"/>
                <a:ea typeface="华文仿宋" pitchFamily="2" charset="-122"/>
              </a:rPr>
              <a:t>片段和一些小片段</a:t>
            </a:r>
            <a:r>
              <a:rPr lang="sv-SE" altLang="en-US" sz="2600" b="1" dirty="0">
                <a:latin typeface="华文仿宋" pitchFamily="2" charset="-122"/>
                <a:ea typeface="华文仿宋" pitchFamily="2" charset="-122"/>
              </a:rPr>
              <a:t>pFc’</a:t>
            </a:r>
            <a:r>
              <a:rPr lang="zh-CN" altLang="en-US" sz="2600" b="1" dirty="0">
                <a:latin typeface="华文仿宋" pitchFamily="2" charset="-122"/>
                <a:ea typeface="华文仿宋" pitchFamily="2" charset="-122"/>
              </a:rPr>
              <a:t>。 </a:t>
            </a:r>
            <a:r>
              <a:rPr lang="sv-SE" altLang="en-US" sz="2600" b="1" dirty="0">
                <a:latin typeface="华文仿宋" pitchFamily="2" charset="-122"/>
                <a:ea typeface="华文仿宋" pitchFamily="2" charset="-122"/>
              </a:rPr>
              <a:t>F</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ab’</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2</a:t>
            </a:r>
            <a:r>
              <a:rPr lang="zh-CN" altLang="en-US" sz="2600" b="1" dirty="0">
                <a:latin typeface="华文仿宋" pitchFamily="2" charset="-122"/>
                <a:ea typeface="华文仿宋" pitchFamily="2" charset="-122"/>
              </a:rPr>
              <a:t>是由两个</a:t>
            </a:r>
            <a:r>
              <a:rPr lang="sv-SE" altLang="en-US" sz="2600" b="1" dirty="0">
                <a:latin typeface="华文仿宋" pitchFamily="2" charset="-122"/>
                <a:ea typeface="华文仿宋" pitchFamily="2" charset="-122"/>
              </a:rPr>
              <a:t>Fab</a:t>
            </a:r>
            <a:r>
              <a:rPr lang="zh-CN" altLang="en-US" sz="2600" b="1" dirty="0">
                <a:latin typeface="华文仿宋" pitchFamily="2" charset="-122"/>
                <a:ea typeface="华文仿宋" pitchFamily="2" charset="-122"/>
              </a:rPr>
              <a:t>及铰链区组成，由于</a:t>
            </a:r>
            <a:r>
              <a:rPr lang="sv-SE" altLang="en-US" sz="2600" b="1" dirty="0">
                <a:latin typeface="华文仿宋" pitchFamily="2" charset="-122"/>
                <a:ea typeface="华文仿宋" pitchFamily="2" charset="-122"/>
              </a:rPr>
              <a:t>Ig</a:t>
            </a:r>
            <a:r>
              <a:rPr lang="zh-CN" altLang="en-US" sz="2600" b="1" dirty="0">
                <a:latin typeface="华文仿宋" pitchFamily="2" charset="-122"/>
                <a:ea typeface="华文仿宋" pitchFamily="2" charset="-122"/>
              </a:rPr>
              <a:t>分子的两个臂仍由二硫键连接，因此</a:t>
            </a:r>
            <a:r>
              <a:rPr lang="sv-SE" altLang="en-US" sz="2600" b="1" dirty="0">
                <a:latin typeface="华文仿宋" pitchFamily="2" charset="-122"/>
                <a:ea typeface="华文仿宋" pitchFamily="2" charset="-122"/>
              </a:rPr>
              <a:t>F</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ab’</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2</a:t>
            </a:r>
            <a:r>
              <a:rPr lang="zh-CN" altLang="en-US" sz="2600" b="1" dirty="0">
                <a:latin typeface="华文仿宋" pitchFamily="2" charset="-122"/>
                <a:ea typeface="华文仿宋" pitchFamily="2" charset="-122"/>
              </a:rPr>
              <a:t>片段为双价，可同时结合两个抗原表位，故与抗原结合可发生凝集反应和沉淀反应，而且，由于</a:t>
            </a:r>
            <a:r>
              <a:rPr lang="sv-SE" altLang="en-US" sz="2600" b="1" dirty="0">
                <a:latin typeface="华文仿宋" pitchFamily="2" charset="-122"/>
                <a:ea typeface="华文仿宋" pitchFamily="2" charset="-122"/>
              </a:rPr>
              <a:t>F</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ab’</a:t>
            </a:r>
            <a:r>
              <a:rPr lang="zh-CN" altLang="en-US" sz="2600" b="1" dirty="0">
                <a:latin typeface="华文仿宋" pitchFamily="2" charset="-122"/>
                <a:ea typeface="华文仿宋" pitchFamily="2" charset="-122"/>
              </a:rPr>
              <a:t>）</a:t>
            </a:r>
            <a:r>
              <a:rPr lang="sv-SE" altLang="en-US" sz="2600" b="1" dirty="0">
                <a:latin typeface="华文仿宋" pitchFamily="2" charset="-122"/>
                <a:ea typeface="华文仿宋" pitchFamily="2" charset="-122"/>
              </a:rPr>
              <a:t>2</a:t>
            </a:r>
            <a:r>
              <a:rPr lang="zh-CN" altLang="en-US" sz="2600" b="1" dirty="0">
                <a:latin typeface="华文仿宋" pitchFamily="2" charset="-122"/>
                <a:ea typeface="华文仿宋" pitchFamily="2" charset="-122"/>
              </a:rPr>
              <a:t>片段保留了结合相应抗原的生物学活性，又避免了</a:t>
            </a:r>
            <a:r>
              <a:rPr lang="sv-SE" altLang="en-US" sz="2600" b="1" dirty="0">
                <a:latin typeface="华文仿宋" pitchFamily="2" charset="-122"/>
                <a:ea typeface="华文仿宋" pitchFamily="2" charset="-122"/>
              </a:rPr>
              <a:t>Fc</a:t>
            </a:r>
            <a:r>
              <a:rPr lang="zh-CN" altLang="en-US" sz="2600" b="1" dirty="0">
                <a:latin typeface="华文仿宋" pitchFamily="2" charset="-122"/>
                <a:ea typeface="华文仿宋" pitchFamily="2" charset="-122"/>
              </a:rPr>
              <a:t>段免疫原性可能引起的副作用，因而被广泛用作生物制品。</a:t>
            </a:r>
            <a:endParaRPr lang="zh-CN" altLang="en-US" sz="26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03-07"/>
          <p:cNvPicPr>
            <a:picLocks noChangeAspect="1" noChangeArrowheads="1"/>
          </p:cNvPicPr>
          <p:nvPr/>
        </p:nvPicPr>
        <p:blipFill>
          <a:blip r:embed="rId1"/>
          <a:srcRect/>
          <a:stretch>
            <a:fillRect/>
          </a:stretch>
        </p:blipFill>
        <p:spPr bwMode="auto">
          <a:xfrm>
            <a:off x="0" y="-4763"/>
            <a:ext cx="9144000" cy="68675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000" b="1" dirty="0" smtClean="0">
                <a:latin typeface="华文仿宋" pitchFamily="2" charset="-122"/>
                <a:ea typeface="华文仿宋" pitchFamily="2" charset="-122"/>
              </a:rPr>
              <a:t>三、免疫球蛋白的生物学活性</a:t>
            </a:r>
            <a:endParaRPr lang="zh-CN" altLang="en-US" sz="4000" b="1" dirty="0">
              <a:latin typeface="华文仿宋" pitchFamily="2" charset="-122"/>
              <a:ea typeface="华文仿宋" pitchFamily="2" charset="-122"/>
            </a:endParaRPr>
          </a:p>
        </p:txBody>
      </p:sp>
      <p:sp>
        <p:nvSpPr>
          <p:cNvPr id="4" name="Text Box 3"/>
          <p:cNvSpPr txBox="1">
            <a:spLocks noChangeArrowheads="1"/>
          </p:cNvSpPr>
          <p:nvPr/>
        </p:nvSpPr>
        <p:spPr bwMode="auto">
          <a:xfrm>
            <a:off x="323850" y="1485900"/>
            <a:ext cx="4533902" cy="3077766"/>
          </a:xfrm>
          <a:prstGeom prst="rect">
            <a:avLst/>
          </a:prstGeom>
          <a:noFill/>
          <a:ln w="9525">
            <a:noFill/>
            <a:miter lim="800000"/>
          </a:ln>
        </p:spPr>
        <p:txBody>
          <a:bodyPr wrap="square">
            <a:spAutoFit/>
          </a:bodyPr>
          <a:lstStyle/>
          <a:p>
            <a:pPr lvl="1">
              <a:lnSpc>
                <a:spcPct val="110000"/>
              </a:lnSpc>
              <a:buSzPct val="100000"/>
              <a:buFont typeface="Wingdings" panose="05000000000000000000" pitchFamily="2" charset="2"/>
              <a:buChar char="u"/>
            </a:pPr>
            <a:r>
              <a:rPr lang="zh-CN" altLang="en-US" sz="3200" b="1" dirty="0">
                <a:latin typeface="华文仿宋" pitchFamily="2" charset="-122"/>
                <a:ea typeface="华文仿宋" pitchFamily="2" charset="-122"/>
              </a:rPr>
              <a:t>   特异性结合抗原</a:t>
            </a:r>
            <a:endParaRPr lang="zh-CN" altLang="en-US" sz="3200" b="1" dirty="0">
              <a:latin typeface="华文仿宋" pitchFamily="2" charset="-122"/>
              <a:ea typeface="华文仿宋" pitchFamily="2" charset="-122"/>
            </a:endParaRPr>
          </a:p>
          <a:p>
            <a:pPr lvl="1">
              <a:lnSpc>
                <a:spcPct val="110000"/>
              </a:lnSpc>
              <a:buSzPct val="100000"/>
              <a:buFont typeface="Wingdings" panose="05000000000000000000" pitchFamily="2" charset="2"/>
              <a:buChar char="u"/>
            </a:pPr>
            <a:r>
              <a:rPr lang="zh-CN" altLang="en-US" sz="3200" b="1" dirty="0">
                <a:latin typeface="华文仿宋" pitchFamily="2" charset="-122"/>
                <a:ea typeface="华文仿宋" pitchFamily="2" charset="-122"/>
              </a:rPr>
              <a:t>   激活补体</a:t>
            </a:r>
            <a:endParaRPr lang="zh-CN" altLang="en-US" sz="3200" b="1" dirty="0">
              <a:latin typeface="华文仿宋" pitchFamily="2" charset="-122"/>
              <a:ea typeface="华文仿宋" pitchFamily="2" charset="-122"/>
            </a:endParaRPr>
          </a:p>
          <a:p>
            <a:pPr lvl="1">
              <a:lnSpc>
                <a:spcPct val="110000"/>
              </a:lnSpc>
              <a:buSzPct val="100000"/>
              <a:buFont typeface="Wingdings" panose="05000000000000000000" pitchFamily="2" charset="2"/>
              <a:buChar char="u"/>
            </a:pPr>
            <a:r>
              <a:rPr lang="zh-CN" altLang="en-US" sz="3200" b="1" dirty="0">
                <a:latin typeface="华文仿宋" pitchFamily="2" charset="-122"/>
                <a:ea typeface="华文仿宋" pitchFamily="2" charset="-122"/>
              </a:rPr>
              <a:t>   结合FC段受体</a:t>
            </a:r>
            <a:endParaRPr lang="zh-CN" altLang="en-US" sz="3200" b="1" dirty="0">
              <a:latin typeface="华文仿宋" pitchFamily="2" charset="-122"/>
              <a:ea typeface="华文仿宋" pitchFamily="2" charset="-122"/>
            </a:endParaRPr>
          </a:p>
          <a:p>
            <a:pPr lvl="1">
              <a:lnSpc>
                <a:spcPct val="110000"/>
              </a:lnSpc>
              <a:buSzPct val="100000"/>
              <a:buFont typeface="Wingdings" panose="05000000000000000000" pitchFamily="2" charset="2"/>
              <a:buChar char="u"/>
            </a:pPr>
            <a:r>
              <a:rPr lang="zh-CN" altLang="en-US" sz="3200" b="1" dirty="0">
                <a:latin typeface="华文仿宋" pitchFamily="2" charset="-122"/>
                <a:ea typeface="华文仿宋" pitchFamily="2" charset="-122"/>
              </a:rPr>
              <a:t>   通过胎盘和粘膜</a:t>
            </a:r>
            <a:endParaRPr lang="zh-CN" altLang="en-US" sz="3200" b="1" dirty="0">
              <a:latin typeface="华文仿宋" pitchFamily="2" charset="-122"/>
              <a:ea typeface="华文仿宋" pitchFamily="2" charset="-122"/>
            </a:endParaRPr>
          </a:p>
          <a:p>
            <a:pPr lvl="1">
              <a:lnSpc>
                <a:spcPct val="110000"/>
              </a:lnSpc>
              <a:buSzPct val="100000"/>
              <a:buFont typeface="Wingdings" panose="05000000000000000000" pitchFamily="2" charset="2"/>
              <a:buChar char="u"/>
            </a:pPr>
            <a:r>
              <a:rPr lang="zh-CN" altLang="en-US" sz="3200" b="1" dirty="0">
                <a:latin typeface="华文仿宋" pitchFamily="2" charset="-122"/>
                <a:ea typeface="华文仿宋" pitchFamily="2" charset="-122"/>
              </a:rPr>
              <a:t>   免疫调节</a:t>
            </a:r>
            <a:endParaRPr lang="zh-CN" altLang="en-US" sz="3200" b="1" dirty="0">
              <a:latin typeface="华文仿宋" pitchFamily="2" charset="-122"/>
              <a:ea typeface="华文仿宋" pitchFamily="2" charset="-122"/>
            </a:endParaRPr>
          </a:p>
          <a:p>
            <a:endParaRPr lang="zh-CN" altLang="en-US" dirty="0"/>
          </a:p>
        </p:txBody>
      </p:sp>
      <p:pic>
        <p:nvPicPr>
          <p:cNvPr id="5" name="Picture 4"/>
          <p:cNvPicPr>
            <a:picLocks noChangeAspect="1" noChangeArrowheads="1"/>
          </p:cNvPicPr>
          <p:nvPr/>
        </p:nvPicPr>
        <p:blipFill>
          <a:blip r:embed="rId1"/>
          <a:srcRect/>
          <a:stretch>
            <a:fillRect/>
          </a:stretch>
        </p:blipFill>
        <p:spPr bwMode="auto">
          <a:xfrm>
            <a:off x="4716463" y="1071546"/>
            <a:ext cx="4333875" cy="5789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1"/>
          <a:srcRect/>
          <a:stretch>
            <a:fillRect/>
          </a:stretch>
        </p:blipFill>
        <p:spPr bwMode="auto">
          <a:xfrm>
            <a:off x="2051050" y="0"/>
            <a:ext cx="561816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1"/>
          <a:srcRect/>
          <a:stretch>
            <a:fillRect/>
          </a:stretch>
        </p:blipFill>
        <p:spPr bwMode="auto">
          <a:xfrm>
            <a:off x="323850" y="188913"/>
            <a:ext cx="8135938" cy="6146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四、五类免疫球蛋白的特性</a:t>
            </a:r>
            <a:endParaRPr lang="zh-CN" altLang="en-US" b="1" dirty="0">
              <a:latin typeface="华文仿宋" pitchFamily="2" charset="-122"/>
              <a:ea typeface="华文仿宋" pitchFamily="2" charset="-122"/>
            </a:endParaRPr>
          </a:p>
        </p:txBody>
      </p:sp>
      <p:sp>
        <p:nvSpPr>
          <p:cNvPr id="4" name="Rectangle 5"/>
          <p:cNvSpPr>
            <a:spLocks noChangeArrowheads="1"/>
          </p:cNvSpPr>
          <p:nvPr/>
        </p:nvSpPr>
        <p:spPr bwMode="auto">
          <a:xfrm>
            <a:off x="0" y="1447800"/>
            <a:ext cx="9144000" cy="5486400"/>
          </a:xfrm>
          <a:prstGeom prst="rect">
            <a:avLst/>
          </a:prstGeom>
          <a:noFill/>
          <a:ln w="9525">
            <a:noFill/>
            <a:miter lim="800000"/>
          </a:ln>
          <a:effectLst/>
        </p:spPr>
        <p:txBody>
          <a:bodyPr/>
          <a:lstStyle/>
          <a:p>
            <a:pPr marL="609600" indent="-609600" algn="ctr">
              <a:lnSpc>
                <a:spcPct val="90000"/>
              </a:lnSpc>
              <a:spcBef>
                <a:spcPct val="20000"/>
              </a:spcBef>
            </a:pPr>
            <a:r>
              <a:rPr lang="en-US" altLang="zh-CN" sz="3400" b="1" dirty="0" err="1">
                <a:solidFill>
                  <a:srgbClr val="CC00FF"/>
                </a:solidFill>
                <a:latin typeface="华文新魏" pitchFamily="2" charset="-122"/>
                <a:ea typeface="华文新魏" pitchFamily="2" charset="-122"/>
              </a:rPr>
              <a:t>IgG</a:t>
            </a:r>
            <a:endParaRPr lang="en-US" altLang="zh-CN" sz="3400" b="1" dirty="0">
              <a:solidFill>
                <a:srgbClr val="CC00FF"/>
              </a:solidFill>
              <a:latin typeface="华文新魏" pitchFamily="2" charset="-122"/>
              <a:ea typeface="华文新魏" pitchFamily="2" charset="-122"/>
            </a:endParaRPr>
          </a:p>
          <a:p>
            <a:pPr marL="609600" indent="-609600" algn="ctr">
              <a:lnSpc>
                <a:spcPct val="90000"/>
              </a:lnSpc>
              <a:spcBef>
                <a:spcPct val="20000"/>
              </a:spcBef>
            </a:pPr>
            <a:endParaRPr lang="en-US" altLang="zh-CN" sz="800" b="1" i="1" u="sng" dirty="0">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chemeClr val="hlink"/>
                </a:solidFill>
                <a:latin typeface="华文新魏" pitchFamily="2" charset="-122"/>
                <a:ea typeface="华文新魏" pitchFamily="2" charset="-122"/>
              </a:rPr>
              <a:t>血清含量最多（ </a:t>
            </a:r>
            <a:r>
              <a:rPr lang="en-US" altLang="zh-CN" sz="2800" b="1" dirty="0">
                <a:solidFill>
                  <a:schemeClr val="hlink"/>
                </a:solidFill>
                <a:latin typeface="华文新魏" pitchFamily="2" charset="-122"/>
                <a:ea typeface="华文新魏" pitchFamily="2" charset="-122"/>
              </a:rPr>
              <a:t>75~80%</a:t>
            </a:r>
            <a:r>
              <a:rPr lang="en-US" altLang="zh-CN" sz="3300" b="1" dirty="0">
                <a:solidFill>
                  <a:schemeClr val="hlink"/>
                </a:solidFill>
                <a:latin typeface="华文新魏" pitchFamily="2" charset="-122"/>
                <a:ea typeface="华文新魏" pitchFamily="2" charset="-122"/>
              </a:rPr>
              <a:t> </a:t>
            </a:r>
            <a:r>
              <a:rPr lang="zh-CN" altLang="en-US" sz="3300" b="1" dirty="0">
                <a:solidFill>
                  <a:schemeClr val="hlink"/>
                </a:solidFill>
                <a:latin typeface="华文新魏" pitchFamily="2" charset="-122"/>
                <a:ea typeface="华文新魏" pitchFamily="2" charset="-122"/>
              </a:rPr>
              <a:t>）</a:t>
            </a:r>
            <a:endParaRPr lang="zh-CN" altLang="en-US" sz="3300" b="1" dirty="0">
              <a:solidFill>
                <a:schemeClr val="hlink"/>
              </a:solidFill>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chemeClr val="hlink"/>
                </a:solidFill>
                <a:latin typeface="华文新魏" pitchFamily="2" charset="-122"/>
                <a:ea typeface="华文新魏" pitchFamily="2" charset="-122"/>
              </a:rPr>
              <a:t>半衰期最长</a:t>
            </a:r>
            <a:endParaRPr lang="zh-CN" altLang="en-US" sz="3300" b="1" dirty="0">
              <a:solidFill>
                <a:schemeClr val="hlink"/>
              </a:solidFill>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rgbClr val="FF00FF"/>
                </a:solidFill>
                <a:latin typeface="华文新魏" pitchFamily="2" charset="-122"/>
                <a:ea typeface="华文新魏" pitchFamily="2" charset="-122"/>
              </a:rPr>
              <a:t>是主要的抗感染抗体</a:t>
            </a:r>
            <a:endParaRPr lang="zh-CN" altLang="en-US" sz="3300" b="1" dirty="0">
              <a:solidFill>
                <a:srgbClr val="FF00FF"/>
              </a:solidFill>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chemeClr val="hlink"/>
                </a:solidFill>
                <a:latin typeface="华文新魏" pitchFamily="2" charset="-122"/>
                <a:ea typeface="华文新魏" pitchFamily="2" charset="-122"/>
              </a:rPr>
              <a:t>出生后</a:t>
            </a:r>
            <a:r>
              <a:rPr lang="en-US" altLang="zh-CN" sz="3300" b="1" dirty="0">
                <a:solidFill>
                  <a:schemeClr val="hlink"/>
                </a:solidFill>
                <a:latin typeface="华文新魏" pitchFamily="2" charset="-122"/>
                <a:ea typeface="华文新魏" pitchFamily="2" charset="-122"/>
              </a:rPr>
              <a:t>3</a:t>
            </a:r>
            <a:r>
              <a:rPr lang="zh-CN" altLang="en-US" sz="3300" b="1" dirty="0">
                <a:solidFill>
                  <a:schemeClr val="hlink"/>
                </a:solidFill>
                <a:latin typeface="华文新魏" pitchFamily="2" charset="-122"/>
                <a:ea typeface="华文新魏" pitchFamily="2" charset="-122"/>
              </a:rPr>
              <a:t>个月开始合成，</a:t>
            </a:r>
            <a:r>
              <a:rPr lang="en-US" altLang="zh-CN" sz="3300" b="1" dirty="0">
                <a:solidFill>
                  <a:schemeClr val="hlink"/>
                </a:solidFill>
                <a:latin typeface="华文新魏" pitchFamily="2" charset="-122"/>
                <a:ea typeface="华文新魏" pitchFamily="2" charset="-122"/>
              </a:rPr>
              <a:t>3~5</a:t>
            </a:r>
            <a:r>
              <a:rPr lang="zh-CN" altLang="en-US" sz="3300" b="1" dirty="0">
                <a:solidFill>
                  <a:schemeClr val="hlink"/>
                </a:solidFill>
                <a:latin typeface="华文新魏" pitchFamily="2" charset="-122"/>
                <a:ea typeface="华文新魏" pitchFamily="2" charset="-122"/>
              </a:rPr>
              <a:t>岁接近成人水平</a:t>
            </a:r>
            <a:endParaRPr lang="zh-CN" altLang="en-US" sz="3300" b="1" dirty="0">
              <a:solidFill>
                <a:schemeClr val="hlink"/>
              </a:solidFill>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chemeClr val="hlink"/>
                </a:solidFill>
                <a:latin typeface="华文新魏" pitchFamily="2" charset="-122"/>
                <a:ea typeface="华文新魏" pitchFamily="2" charset="-122"/>
              </a:rPr>
              <a:t>是</a:t>
            </a:r>
            <a:r>
              <a:rPr lang="zh-CN" altLang="en-US" sz="3300" b="1" dirty="0">
                <a:solidFill>
                  <a:srgbClr val="FF00FF"/>
                </a:solidFill>
                <a:latin typeface="华文新魏" pitchFamily="2" charset="-122"/>
                <a:ea typeface="华文新魏" pitchFamily="2" charset="-122"/>
              </a:rPr>
              <a:t>唯一能通过胎盘的</a:t>
            </a:r>
            <a:r>
              <a:rPr lang="en-US" altLang="zh-CN" sz="3300" b="1" dirty="0" err="1">
                <a:solidFill>
                  <a:srgbClr val="FF00FF"/>
                </a:solidFill>
                <a:latin typeface="华文新魏" pitchFamily="2" charset="-122"/>
                <a:ea typeface="华文新魏" pitchFamily="2" charset="-122"/>
              </a:rPr>
              <a:t>Ig</a:t>
            </a:r>
            <a:endParaRPr lang="en-US" altLang="zh-CN" sz="3300" b="1" dirty="0">
              <a:solidFill>
                <a:srgbClr val="FF00FF"/>
              </a:solidFill>
              <a:latin typeface="华文新魏" pitchFamily="2" charset="-122"/>
              <a:ea typeface="华文新魏" pitchFamily="2" charset="-122"/>
            </a:endParaRPr>
          </a:p>
          <a:p>
            <a:pPr marL="609600" indent="-609600">
              <a:lnSpc>
                <a:spcPct val="90000"/>
              </a:lnSpc>
              <a:spcBef>
                <a:spcPct val="20000"/>
              </a:spcBef>
              <a:buFontTx/>
              <a:buChar char="•"/>
            </a:pPr>
            <a:r>
              <a:rPr lang="zh-CN" altLang="en-US" sz="3300" b="1" dirty="0">
                <a:solidFill>
                  <a:schemeClr val="hlink"/>
                </a:solidFill>
                <a:latin typeface="华文新魏" pitchFamily="2" charset="-122"/>
                <a:ea typeface="华文新魏" pitchFamily="2" charset="-122"/>
              </a:rPr>
              <a:t>可参与</a:t>
            </a:r>
            <a:r>
              <a:rPr lang="en-US" altLang="zh-CN" sz="3200" b="1" dirty="0">
                <a:solidFill>
                  <a:schemeClr val="hlink"/>
                </a:solidFill>
                <a:latin typeface="华文新魏" pitchFamily="2" charset="-122"/>
                <a:ea typeface="华文新魏" pitchFamily="2" charset="-122"/>
              </a:rPr>
              <a:t>II</a:t>
            </a:r>
            <a:r>
              <a:rPr lang="en-US" altLang="zh-CN" sz="3200" dirty="0">
                <a:solidFill>
                  <a:schemeClr val="hlink"/>
                </a:solidFill>
                <a:latin typeface="华文新魏" pitchFamily="2" charset="-122"/>
                <a:ea typeface="华文新魏" pitchFamily="2" charset="-122"/>
              </a:rPr>
              <a:t> </a:t>
            </a:r>
            <a:r>
              <a:rPr lang="zh-CN" altLang="en-US" sz="3200" dirty="0">
                <a:solidFill>
                  <a:schemeClr val="hlink"/>
                </a:solidFill>
                <a:latin typeface="华文新魏" pitchFamily="2" charset="-122"/>
                <a:ea typeface="华文新魏" pitchFamily="2" charset="-122"/>
              </a:rPr>
              <a:t>、 </a:t>
            </a:r>
            <a:r>
              <a:rPr lang="en-US" altLang="zh-CN" sz="3200" dirty="0">
                <a:solidFill>
                  <a:schemeClr val="hlink"/>
                </a:solidFill>
                <a:latin typeface="华文新魏" pitchFamily="2" charset="-122"/>
                <a:ea typeface="华文新魏" pitchFamily="2" charset="-122"/>
              </a:rPr>
              <a:t>III </a:t>
            </a:r>
            <a:r>
              <a:rPr lang="zh-CN" altLang="en-US" sz="3200" dirty="0">
                <a:solidFill>
                  <a:schemeClr val="hlink"/>
                </a:solidFill>
                <a:latin typeface="华文新魏" pitchFamily="2" charset="-122"/>
                <a:ea typeface="华文新魏" pitchFamily="2" charset="-122"/>
              </a:rPr>
              <a:t>型超敏反应</a:t>
            </a:r>
            <a:endParaRPr lang="zh-CN" altLang="en-US" sz="3200" dirty="0">
              <a:solidFill>
                <a:schemeClr val="hlink"/>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150938" y="214313"/>
            <a:ext cx="7793037" cy="1462087"/>
          </a:xfrm>
          <a:prstGeom prst="rect">
            <a:avLst/>
          </a:prstGeom>
          <a:noFill/>
          <a:ln w="9525">
            <a:noFill/>
            <a:miter lim="800000"/>
          </a:ln>
          <a:effectLst/>
        </p:spPr>
        <p:txBody>
          <a:bodyPr anchor="b"/>
          <a:lstStyle/>
          <a:p>
            <a:pPr algn="ctr"/>
            <a:r>
              <a:rPr lang="en-US" altLang="zh-CN" sz="4400" b="1">
                <a:solidFill>
                  <a:srgbClr val="CC00FF"/>
                </a:solidFill>
              </a:rPr>
              <a:t>IgA</a:t>
            </a:r>
            <a:endParaRPr lang="en-US" altLang="zh-CN" sz="4400" b="1">
              <a:solidFill>
                <a:srgbClr val="CC00FF"/>
              </a:solidFill>
            </a:endParaRPr>
          </a:p>
        </p:txBody>
      </p:sp>
      <p:sp>
        <p:nvSpPr>
          <p:cNvPr id="29701" name="Rectangle 5"/>
          <p:cNvSpPr>
            <a:spLocks noChangeArrowheads="1"/>
          </p:cNvSpPr>
          <p:nvPr/>
        </p:nvSpPr>
        <p:spPr bwMode="auto">
          <a:xfrm>
            <a:off x="533400" y="1981200"/>
            <a:ext cx="8001000" cy="4267200"/>
          </a:xfrm>
          <a:prstGeom prst="rect">
            <a:avLst/>
          </a:prstGeom>
          <a:noFill/>
          <a:ln w="9525">
            <a:noFill/>
            <a:miter lim="800000"/>
          </a:ln>
          <a:effectLst/>
        </p:spPr>
        <p:txBody>
          <a:bodyPr/>
          <a:lstStyle/>
          <a:p>
            <a:pPr marL="342900" indent="-342900">
              <a:spcBef>
                <a:spcPct val="20000"/>
              </a:spcBef>
              <a:buFontTx/>
              <a:buChar char="•"/>
            </a:pPr>
            <a:r>
              <a:rPr lang="zh-CN" altLang="en-US" sz="3200" b="1">
                <a:solidFill>
                  <a:schemeClr val="hlink"/>
                </a:solidFill>
                <a:latin typeface="华文新魏" pitchFamily="2" charset="-122"/>
                <a:ea typeface="华文新魏" pitchFamily="2" charset="-122"/>
              </a:rPr>
              <a:t>单体的血清型和双体的分泌型</a:t>
            </a:r>
            <a:endParaRPr lang="zh-CN" altLang="en-US" sz="3200" b="1">
              <a:solidFill>
                <a:schemeClr val="hlink"/>
              </a:solidFill>
              <a:latin typeface="华文新魏" pitchFamily="2" charset="-122"/>
              <a:ea typeface="华文新魏" pitchFamily="2" charset="-122"/>
            </a:endParaRPr>
          </a:p>
          <a:p>
            <a:pPr marL="342900" indent="-342900">
              <a:spcBef>
                <a:spcPct val="20000"/>
              </a:spcBef>
              <a:buFontTx/>
              <a:buChar char="•"/>
            </a:pPr>
            <a:r>
              <a:rPr lang="en-US" altLang="zh-CN" sz="3200" b="1">
                <a:solidFill>
                  <a:schemeClr val="hlink"/>
                </a:solidFill>
                <a:latin typeface="华文新魏" pitchFamily="2" charset="-122"/>
                <a:ea typeface="华文新魏" pitchFamily="2" charset="-122"/>
              </a:rPr>
              <a:t>sIgA</a:t>
            </a:r>
            <a:r>
              <a:rPr lang="zh-CN" altLang="en-US" sz="3200" b="1">
                <a:solidFill>
                  <a:schemeClr val="hlink"/>
                </a:solidFill>
                <a:latin typeface="华文新魏" pitchFamily="2" charset="-122"/>
                <a:ea typeface="华文新魏" pitchFamily="2" charset="-122"/>
              </a:rPr>
              <a:t>是机体粘膜局部抗感染</a:t>
            </a:r>
            <a:r>
              <a:rPr lang="zh-CN" altLang="en-US" sz="3200" b="1">
                <a:solidFill>
                  <a:srgbClr val="FF00FF"/>
                </a:solidFill>
                <a:latin typeface="华文新魏" pitchFamily="2" charset="-122"/>
                <a:ea typeface="华文新魏" pitchFamily="2" charset="-122"/>
              </a:rPr>
              <a:t>免疫的重要因素</a:t>
            </a:r>
            <a:endParaRPr lang="zh-CN" altLang="en-US" sz="3200" b="1">
              <a:solidFill>
                <a:srgbClr val="FF00FF"/>
              </a:solidFill>
              <a:latin typeface="华文新魏" pitchFamily="2" charset="-122"/>
              <a:ea typeface="华文新魏" pitchFamily="2" charset="-122"/>
            </a:endParaRPr>
          </a:p>
          <a:p>
            <a:pPr marL="342900" indent="-342900">
              <a:spcBef>
                <a:spcPct val="20000"/>
              </a:spcBef>
              <a:buFontTx/>
              <a:buChar char="•"/>
            </a:pPr>
            <a:r>
              <a:rPr lang="zh-CN" altLang="en-US" sz="3200" b="1">
                <a:solidFill>
                  <a:schemeClr val="hlink"/>
                </a:solidFill>
                <a:latin typeface="华文新魏" pitchFamily="2" charset="-122"/>
                <a:ea typeface="华文新魏" pitchFamily="2" charset="-122"/>
              </a:rPr>
              <a:t>初乳中的</a:t>
            </a:r>
            <a:r>
              <a:rPr lang="en-US" altLang="zh-CN" sz="3200" b="1">
                <a:solidFill>
                  <a:schemeClr val="hlink"/>
                </a:solidFill>
                <a:latin typeface="华文新魏" pitchFamily="2" charset="-122"/>
                <a:ea typeface="华文新魏" pitchFamily="2" charset="-122"/>
              </a:rPr>
              <a:t>sIgA</a:t>
            </a:r>
            <a:r>
              <a:rPr lang="zh-CN" altLang="en-US" sz="3200" b="1">
                <a:solidFill>
                  <a:schemeClr val="hlink"/>
                </a:solidFill>
                <a:latin typeface="华文新魏" pitchFamily="2" charset="-122"/>
                <a:ea typeface="华文新魏" pitchFamily="2" charset="-122"/>
              </a:rPr>
              <a:t>可对婴幼儿发挥自然被动免疫作用</a:t>
            </a:r>
            <a:endParaRPr lang="zh-CN" altLang="en-US" sz="3200" b="1">
              <a:solidFill>
                <a:schemeClr val="hlink"/>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865313" y="879475"/>
            <a:ext cx="5181600" cy="533400"/>
          </a:xfrm>
          <a:prstGeom prst="rect">
            <a:avLst/>
          </a:prstGeom>
          <a:noFill/>
          <a:ln w="9525">
            <a:noFill/>
            <a:miter lim="800000"/>
          </a:ln>
          <a:effectLst/>
        </p:spPr>
        <p:txBody>
          <a:bodyPr anchor="ctr"/>
          <a:lstStyle/>
          <a:p>
            <a:pPr algn="ctr"/>
            <a:r>
              <a:rPr lang="zh-CN" altLang="en-US" sz="3600">
                <a:solidFill>
                  <a:schemeClr val="tx2"/>
                </a:solidFill>
              </a:rPr>
              <a:t>第二道防线</a:t>
            </a:r>
            <a:endParaRPr lang="zh-CN" altLang="en-US" sz="3600">
              <a:solidFill>
                <a:schemeClr val="tx2"/>
              </a:solidFill>
            </a:endParaRPr>
          </a:p>
        </p:txBody>
      </p:sp>
      <p:sp>
        <p:nvSpPr>
          <p:cNvPr id="108547" name="Text Box 3"/>
          <p:cNvSpPr txBox="1">
            <a:spLocks noChangeArrowheads="1"/>
          </p:cNvSpPr>
          <p:nvPr/>
        </p:nvSpPr>
        <p:spPr bwMode="auto">
          <a:xfrm>
            <a:off x="682625" y="1484313"/>
            <a:ext cx="7921625" cy="549275"/>
          </a:xfrm>
          <a:prstGeom prst="rect">
            <a:avLst/>
          </a:prstGeom>
          <a:noFill/>
          <a:ln w="12700">
            <a:noFill/>
            <a:miter lim="800000"/>
          </a:ln>
          <a:effectLst/>
        </p:spPr>
        <p:txBody>
          <a:bodyPr>
            <a:spAutoFit/>
          </a:bodyPr>
          <a:lstStyle/>
          <a:p>
            <a:pPr>
              <a:lnSpc>
                <a:spcPct val="125000"/>
              </a:lnSpc>
              <a:spcBef>
                <a:spcPct val="50000"/>
              </a:spcBef>
              <a:buFont typeface="Wingdings" panose="05000000000000000000" pitchFamily="2" charset="2"/>
              <a:buChar char="§"/>
            </a:pPr>
            <a:r>
              <a:rPr kumimoji="1" lang="en-US" altLang="zh-CN" sz="2400" b="1">
                <a:latin typeface="Times New Roman" panose="02020603050405020304" pitchFamily="18" charset="0"/>
              </a:rPr>
              <a:t>   </a:t>
            </a:r>
            <a:r>
              <a:rPr kumimoji="1" lang="zh-CN" altLang="en-US" sz="2400" b="1">
                <a:latin typeface="Times New Roman" panose="02020603050405020304" pitchFamily="18" charset="0"/>
              </a:rPr>
              <a:t>体液中的杀菌物质和巨噬细胞组成人体的第二道防线</a:t>
            </a:r>
            <a:endParaRPr kumimoji="1" lang="zh-CN" altLang="en-US" sz="2800">
              <a:latin typeface="Times New Roman" panose="02020603050405020304" pitchFamily="18" charset="0"/>
            </a:endParaRPr>
          </a:p>
        </p:txBody>
      </p:sp>
      <p:pic>
        <p:nvPicPr>
          <p:cNvPr id="108548" name="Picture 4" descr="巨噬细胞吞噬细菌"/>
          <p:cNvPicPr>
            <a:picLocks noChangeAspect="1" noChangeArrowheads="1"/>
          </p:cNvPicPr>
          <p:nvPr/>
        </p:nvPicPr>
        <p:blipFill>
          <a:blip r:embed="rId1"/>
          <a:srcRect/>
          <a:stretch>
            <a:fillRect/>
          </a:stretch>
        </p:blipFill>
        <p:spPr bwMode="auto">
          <a:xfrm>
            <a:off x="2398713" y="1989138"/>
            <a:ext cx="4495800" cy="42195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1150938" y="214313"/>
            <a:ext cx="7793037" cy="1462087"/>
          </a:xfrm>
          <a:prstGeom prst="rect">
            <a:avLst/>
          </a:prstGeom>
          <a:noFill/>
          <a:ln w="9525">
            <a:noFill/>
            <a:miter lim="800000"/>
          </a:ln>
          <a:effectLst/>
        </p:spPr>
        <p:txBody>
          <a:bodyPr anchor="b"/>
          <a:lstStyle/>
          <a:p>
            <a:pPr algn="ctr"/>
            <a:r>
              <a:rPr lang="en-US" altLang="zh-CN" sz="4400" b="1">
                <a:solidFill>
                  <a:srgbClr val="CC00FF"/>
                </a:solidFill>
                <a:latin typeface="华文新魏" pitchFamily="2" charset="-122"/>
                <a:ea typeface="华文新魏" pitchFamily="2" charset="-122"/>
              </a:rPr>
              <a:t>IgM</a:t>
            </a:r>
            <a:endParaRPr lang="en-US" altLang="zh-CN" sz="4400" b="1">
              <a:solidFill>
                <a:srgbClr val="CC00FF"/>
              </a:solidFill>
              <a:latin typeface="华文新魏" pitchFamily="2" charset="-122"/>
              <a:ea typeface="华文新魏" pitchFamily="2" charset="-122"/>
            </a:endParaRPr>
          </a:p>
        </p:txBody>
      </p:sp>
      <p:sp>
        <p:nvSpPr>
          <p:cNvPr id="30725" name="Rectangle 5"/>
          <p:cNvSpPr>
            <a:spLocks noChangeArrowheads="1"/>
          </p:cNvSpPr>
          <p:nvPr/>
        </p:nvSpPr>
        <p:spPr bwMode="auto">
          <a:xfrm>
            <a:off x="533400" y="2057400"/>
            <a:ext cx="8610600" cy="4267200"/>
          </a:xfrm>
          <a:prstGeom prst="rect">
            <a:avLst/>
          </a:prstGeom>
          <a:noFill/>
          <a:ln w="9525">
            <a:noFill/>
            <a:miter lim="800000"/>
          </a:ln>
          <a:effectLst/>
        </p:spPr>
        <p:txBody>
          <a:bodyPr/>
          <a:lstStyle/>
          <a:p>
            <a:pPr marL="342900" indent="-342900">
              <a:lnSpc>
                <a:spcPct val="90000"/>
              </a:lnSpc>
              <a:spcBef>
                <a:spcPct val="20000"/>
              </a:spcBef>
              <a:buFontTx/>
              <a:buChar char="•"/>
            </a:pPr>
            <a:r>
              <a:rPr lang="zh-CN" altLang="en-US" sz="3200" b="1">
                <a:solidFill>
                  <a:schemeClr val="hlink"/>
                </a:solidFill>
                <a:latin typeface="华文新魏" pitchFamily="2" charset="-122"/>
                <a:ea typeface="华文新魏" pitchFamily="2" charset="-122"/>
              </a:rPr>
              <a:t>分子量最大，称巨球蛋白（</a:t>
            </a:r>
            <a:r>
              <a:rPr lang="en-US" altLang="zh-CN" sz="3200" b="1">
                <a:solidFill>
                  <a:schemeClr val="hlink"/>
                </a:solidFill>
                <a:latin typeface="华文新魏" pitchFamily="2" charset="-122"/>
                <a:ea typeface="华文新魏" pitchFamily="2" charset="-122"/>
              </a:rPr>
              <a:t>macroglobulin</a:t>
            </a:r>
            <a:r>
              <a:rPr lang="zh-CN" altLang="en-US" sz="3200" b="1">
                <a:solidFill>
                  <a:schemeClr val="hlink"/>
                </a:solidFill>
                <a:latin typeface="华文新魏" pitchFamily="2" charset="-122"/>
                <a:ea typeface="华文新魏" pitchFamily="2" charset="-122"/>
              </a:rPr>
              <a:t>）</a:t>
            </a:r>
            <a:endParaRPr lang="zh-CN" altLang="en-US" sz="3200" b="1">
              <a:solidFill>
                <a:schemeClr val="hlink"/>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200" b="1">
                <a:solidFill>
                  <a:schemeClr val="hlink"/>
                </a:solidFill>
                <a:latin typeface="华文新魏" pitchFamily="2" charset="-122"/>
                <a:ea typeface="华文新魏" pitchFamily="2" charset="-122"/>
              </a:rPr>
              <a:t>胚胎晚期即能产生</a:t>
            </a:r>
            <a:endParaRPr lang="zh-CN" altLang="en-US" sz="3200" b="1">
              <a:solidFill>
                <a:schemeClr val="hlink"/>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200" b="1">
                <a:solidFill>
                  <a:srgbClr val="FF00FF"/>
                </a:solidFill>
                <a:latin typeface="华文新魏" pitchFamily="2" charset="-122"/>
                <a:ea typeface="华文新魏" pitchFamily="2" charset="-122"/>
              </a:rPr>
              <a:t>抗原刺激后最先产生</a:t>
            </a:r>
            <a:endParaRPr lang="zh-CN" altLang="en-US" sz="3200" b="1">
              <a:solidFill>
                <a:srgbClr val="FF00FF"/>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200" b="1">
                <a:solidFill>
                  <a:schemeClr val="hlink"/>
                </a:solidFill>
                <a:latin typeface="华文新魏" pitchFamily="2" charset="-122"/>
                <a:ea typeface="华文新魏" pitchFamily="2" charset="-122"/>
              </a:rPr>
              <a:t>半衰期短</a:t>
            </a:r>
            <a:endParaRPr lang="zh-CN" altLang="en-US" sz="3200" b="1">
              <a:solidFill>
                <a:schemeClr val="hlink"/>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200" b="1">
                <a:solidFill>
                  <a:schemeClr val="hlink"/>
                </a:solidFill>
                <a:latin typeface="华文新魏" pitchFamily="2" charset="-122"/>
                <a:ea typeface="华文新魏" pitchFamily="2" charset="-122"/>
              </a:rPr>
              <a:t>激活补体能力和凝集能力强</a:t>
            </a:r>
            <a:endParaRPr lang="zh-CN" altLang="en-US" sz="3200" b="1">
              <a:solidFill>
                <a:schemeClr val="hlink"/>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200" b="1">
                <a:solidFill>
                  <a:srgbClr val="CC00FF"/>
                </a:solidFill>
                <a:latin typeface="华文新魏" pitchFamily="2" charset="-122"/>
                <a:ea typeface="华文新魏" pitchFamily="2" charset="-122"/>
              </a:rPr>
              <a:t>在血清中出现较早，半衰期短，因此血清内</a:t>
            </a:r>
            <a:r>
              <a:rPr lang="en-US" altLang="zh-CN" sz="3200" b="1">
                <a:solidFill>
                  <a:srgbClr val="CC00FF"/>
                </a:solidFill>
                <a:latin typeface="华文新魏" pitchFamily="2" charset="-122"/>
                <a:ea typeface="华文新魏" pitchFamily="2" charset="-122"/>
              </a:rPr>
              <a:t>IgM</a:t>
            </a:r>
            <a:r>
              <a:rPr lang="zh-CN" altLang="en-US" sz="3200" b="1">
                <a:solidFill>
                  <a:srgbClr val="CC00FF"/>
                </a:solidFill>
                <a:latin typeface="华文新魏" pitchFamily="2" charset="-122"/>
                <a:ea typeface="华文新魏" pitchFamily="2" charset="-122"/>
              </a:rPr>
              <a:t>水平升高提示近期感染</a:t>
            </a:r>
            <a:endParaRPr lang="zh-CN" altLang="en-US" sz="3200" b="1">
              <a:solidFill>
                <a:srgbClr val="CC00FF"/>
              </a:solidFill>
              <a:latin typeface="华文新魏" pitchFamily="2" charset="-122"/>
              <a:ea typeface="华文新魏" pitchFamily="2" charset="-122"/>
            </a:endParaRPr>
          </a:p>
          <a:p>
            <a:pPr marL="342900" indent="-342900">
              <a:lnSpc>
                <a:spcPct val="90000"/>
              </a:lnSpc>
              <a:spcBef>
                <a:spcPct val="20000"/>
              </a:spcBef>
              <a:buFontTx/>
              <a:buChar char="•"/>
            </a:pPr>
            <a:r>
              <a:rPr lang="zh-CN" altLang="en-US" sz="3300" b="1">
                <a:solidFill>
                  <a:schemeClr val="hlink"/>
                </a:solidFill>
                <a:latin typeface="华文新魏" pitchFamily="2" charset="-122"/>
                <a:ea typeface="华文新魏" pitchFamily="2" charset="-122"/>
              </a:rPr>
              <a:t>可参与</a:t>
            </a:r>
            <a:r>
              <a:rPr lang="en-US" altLang="zh-CN" sz="3200" b="1">
                <a:solidFill>
                  <a:schemeClr val="hlink"/>
                </a:solidFill>
                <a:latin typeface="华文新魏" pitchFamily="2" charset="-122"/>
                <a:ea typeface="华文新魏" pitchFamily="2" charset="-122"/>
              </a:rPr>
              <a:t>II</a:t>
            </a:r>
            <a:r>
              <a:rPr lang="en-US" altLang="zh-CN" sz="3200">
                <a:solidFill>
                  <a:schemeClr val="hlink"/>
                </a:solidFill>
                <a:latin typeface="华文新魏" pitchFamily="2" charset="-122"/>
                <a:ea typeface="华文新魏" pitchFamily="2" charset="-122"/>
              </a:rPr>
              <a:t> </a:t>
            </a:r>
            <a:r>
              <a:rPr lang="zh-CN" altLang="en-US" sz="3200">
                <a:solidFill>
                  <a:schemeClr val="hlink"/>
                </a:solidFill>
                <a:latin typeface="华文新魏" pitchFamily="2" charset="-122"/>
                <a:ea typeface="华文新魏" pitchFamily="2" charset="-122"/>
              </a:rPr>
              <a:t>、 </a:t>
            </a:r>
            <a:r>
              <a:rPr lang="en-US" altLang="zh-CN" sz="3200">
                <a:solidFill>
                  <a:schemeClr val="hlink"/>
                </a:solidFill>
                <a:latin typeface="华文新魏" pitchFamily="2" charset="-122"/>
                <a:ea typeface="华文新魏" pitchFamily="2" charset="-122"/>
              </a:rPr>
              <a:t>III </a:t>
            </a:r>
            <a:r>
              <a:rPr lang="zh-CN" altLang="en-US" sz="3200">
                <a:solidFill>
                  <a:schemeClr val="hlink"/>
                </a:solidFill>
                <a:latin typeface="华文新魏" pitchFamily="2" charset="-122"/>
                <a:ea typeface="华文新魏" pitchFamily="2" charset="-122"/>
              </a:rPr>
              <a:t>型超敏反应</a:t>
            </a:r>
            <a:endParaRPr lang="zh-CN" altLang="en-US" sz="3200">
              <a:solidFill>
                <a:schemeClr val="hlink"/>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150938" y="214313"/>
            <a:ext cx="7793037" cy="1462087"/>
          </a:xfrm>
          <a:prstGeom prst="rect">
            <a:avLst/>
          </a:prstGeom>
          <a:noFill/>
          <a:ln w="9525">
            <a:noFill/>
            <a:miter lim="800000"/>
          </a:ln>
          <a:effectLst/>
        </p:spPr>
        <p:txBody>
          <a:bodyPr anchor="b"/>
          <a:lstStyle/>
          <a:p>
            <a:pPr algn="ctr"/>
            <a:r>
              <a:rPr lang="en-US" altLang="zh-CN" sz="4400" b="1">
                <a:solidFill>
                  <a:srgbClr val="CC00FF"/>
                </a:solidFill>
                <a:latin typeface="华文新魏" pitchFamily="2" charset="-122"/>
                <a:ea typeface="华文新魏" pitchFamily="2" charset="-122"/>
              </a:rPr>
              <a:t>IgD</a:t>
            </a:r>
            <a:endParaRPr lang="en-US" altLang="zh-CN" sz="4400" b="1">
              <a:solidFill>
                <a:srgbClr val="CC00FF"/>
              </a:solidFill>
              <a:latin typeface="华文新魏" pitchFamily="2" charset="-122"/>
              <a:ea typeface="华文新魏" pitchFamily="2" charset="-122"/>
            </a:endParaRPr>
          </a:p>
        </p:txBody>
      </p:sp>
      <p:sp>
        <p:nvSpPr>
          <p:cNvPr id="31749" name="Rectangle 5"/>
          <p:cNvSpPr>
            <a:spLocks noChangeArrowheads="1"/>
          </p:cNvSpPr>
          <p:nvPr/>
        </p:nvSpPr>
        <p:spPr bwMode="auto">
          <a:xfrm>
            <a:off x="533400" y="2203450"/>
            <a:ext cx="8001000" cy="3332163"/>
          </a:xfrm>
          <a:prstGeom prst="rect">
            <a:avLst/>
          </a:prstGeom>
          <a:noFill/>
          <a:ln w="9525">
            <a:noFill/>
            <a:miter lim="800000"/>
          </a:ln>
          <a:effectLst/>
        </p:spPr>
        <p:txBody>
          <a:bodyPr/>
          <a:lstStyle/>
          <a:p>
            <a:pPr marL="342900" indent="-342900">
              <a:spcBef>
                <a:spcPct val="20000"/>
              </a:spcBef>
              <a:buFontTx/>
              <a:buChar char="•"/>
            </a:pPr>
            <a:r>
              <a:rPr lang="zh-CN" altLang="en-US" sz="3200" b="1">
                <a:solidFill>
                  <a:schemeClr val="hlink"/>
                </a:solidFill>
                <a:latin typeface="华文新魏" pitchFamily="2" charset="-122"/>
                <a:ea typeface="华文新魏" pitchFamily="2" charset="-122"/>
              </a:rPr>
              <a:t>单体结构</a:t>
            </a:r>
            <a:endParaRPr lang="zh-CN" altLang="en-US" sz="3200" b="1">
              <a:solidFill>
                <a:schemeClr val="hlink"/>
              </a:solidFill>
              <a:latin typeface="华文新魏" pitchFamily="2" charset="-122"/>
              <a:ea typeface="华文新魏" pitchFamily="2" charset="-122"/>
            </a:endParaRPr>
          </a:p>
          <a:p>
            <a:pPr marL="342900" indent="-342900">
              <a:spcBef>
                <a:spcPct val="20000"/>
              </a:spcBef>
              <a:buFontTx/>
              <a:buChar char="•"/>
            </a:pPr>
            <a:r>
              <a:rPr lang="zh-CN" altLang="en-US" sz="3200" b="1">
                <a:solidFill>
                  <a:schemeClr val="hlink"/>
                </a:solidFill>
                <a:latin typeface="华文新魏" pitchFamily="2" charset="-122"/>
                <a:ea typeface="华文新魏" pitchFamily="2" charset="-122"/>
              </a:rPr>
              <a:t>免疫功能不清楚，可能与某些超敏反应有关</a:t>
            </a:r>
            <a:endParaRPr lang="zh-CN" altLang="en-US" sz="3200" b="1">
              <a:solidFill>
                <a:schemeClr val="hlink"/>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79388" y="333375"/>
            <a:ext cx="8389937" cy="5791200"/>
          </a:xfrm>
          <a:prstGeom prst="rect">
            <a:avLst/>
          </a:prstGeom>
          <a:noFill/>
          <a:ln w="9525">
            <a:noFill/>
            <a:miter lim="800000"/>
          </a:ln>
          <a:effectLst/>
        </p:spPr>
        <p:txBody>
          <a:bodyPr/>
          <a:lstStyle/>
          <a:p>
            <a:pPr marL="342900" indent="-342900">
              <a:spcBef>
                <a:spcPct val="20000"/>
              </a:spcBef>
            </a:pPr>
            <a:endParaRPr lang="zh-TW" altLang="zh-CN" sz="3200" b="1">
              <a:latin typeface="华文新魏" pitchFamily="2" charset="-122"/>
              <a:ea typeface="华文新魏" pitchFamily="2" charset="-122"/>
            </a:endParaRPr>
          </a:p>
          <a:p>
            <a:pPr marL="342900" indent="-342900" algn="ctr">
              <a:spcBef>
                <a:spcPct val="20000"/>
              </a:spcBef>
            </a:pPr>
            <a:r>
              <a:rPr lang="zh-TW" altLang="zh-CN" sz="3200" b="1">
                <a:latin typeface="华文新魏" pitchFamily="2" charset="-122"/>
                <a:ea typeface="华文新魏" pitchFamily="2" charset="-122"/>
              </a:rPr>
              <a:t> </a:t>
            </a:r>
            <a:r>
              <a:rPr lang="zh-TW" altLang="en-US" sz="3200" b="1">
                <a:latin typeface="华文新魏" pitchFamily="2" charset="-122"/>
                <a:ea typeface="华文新魏" pitchFamily="2" charset="-122"/>
              </a:rPr>
              <a:t> </a:t>
            </a:r>
            <a:r>
              <a:rPr lang="zh-TW" altLang="zh-CN" sz="3200" b="1">
                <a:latin typeface="华文新魏" pitchFamily="2" charset="-122"/>
                <a:ea typeface="华文新魏" pitchFamily="2" charset="-122"/>
              </a:rPr>
              <a:t> </a:t>
            </a:r>
            <a:r>
              <a:rPr lang="en-US" altLang="zh-TW" sz="4400" b="1">
                <a:solidFill>
                  <a:srgbClr val="CC00FF"/>
                </a:solidFill>
                <a:latin typeface="华文新魏" pitchFamily="2" charset="-122"/>
                <a:ea typeface="华文新魏" pitchFamily="2" charset="-122"/>
              </a:rPr>
              <a:t>IgE</a:t>
            </a:r>
            <a:endParaRPr lang="en-US" altLang="zh-CN" sz="4400" b="1">
              <a:solidFill>
                <a:srgbClr val="CC00FF"/>
              </a:solidFill>
              <a:latin typeface="华文新魏" pitchFamily="2" charset="-122"/>
              <a:ea typeface="华文新魏" pitchFamily="2" charset="-122"/>
            </a:endParaRPr>
          </a:p>
          <a:p>
            <a:pPr marL="342900" indent="-342900">
              <a:spcBef>
                <a:spcPct val="20000"/>
              </a:spcBef>
              <a:buFontTx/>
              <a:buChar char="•"/>
            </a:pPr>
            <a:r>
              <a:rPr lang="en-US" altLang="zh-CN" sz="2800" b="1">
                <a:latin typeface="华文新魏" pitchFamily="2" charset="-122"/>
                <a:ea typeface="华文新魏" pitchFamily="2" charset="-122"/>
              </a:rPr>
              <a:t> </a:t>
            </a:r>
            <a:r>
              <a:rPr lang="zh-CN" altLang="en-US" sz="2800" b="1">
                <a:solidFill>
                  <a:schemeClr val="hlink"/>
                </a:solidFill>
                <a:latin typeface="华文新魏" pitchFamily="2" charset="-122"/>
                <a:ea typeface="华文新魏" pitchFamily="2" charset="-122"/>
              </a:rPr>
              <a:t>单体分子；</a:t>
            </a:r>
            <a:endParaRPr lang="en-US" altLang="zh-TW" sz="2800" b="1">
              <a:solidFill>
                <a:schemeClr val="hlink"/>
              </a:solidFill>
              <a:latin typeface="华文新魏" pitchFamily="2" charset="-122"/>
              <a:ea typeface="华文新魏" pitchFamily="2" charset="-122"/>
            </a:endParaRPr>
          </a:p>
          <a:p>
            <a:pPr marL="342900" indent="-342900">
              <a:spcBef>
                <a:spcPct val="20000"/>
              </a:spcBef>
              <a:buFontTx/>
              <a:buChar char="•"/>
            </a:pPr>
            <a:r>
              <a:rPr lang="zh-TW" altLang="zh-CN" sz="2800" b="1">
                <a:solidFill>
                  <a:schemeClr val="hlink"/>
                </a:solidFill>
                <a:latin typeface="华文新魏" pitchFamily="2" charset="-122"/>
                <a:ea typeface="华文新魏" pitchFamily="2" charset="-122"/>
              </a:rPr>
              <a:t> </a:t>
            </a:r>
            <a:r>
              <a:rPr lang="zh-TW" altLang="en-US" sz="2800" b="1">
                <a:solidFill>
                  <a:schemeClr val="hlink"/>
                </a:solidFill>
                <a:latin typeface="华文新魏" pitchFamily="2" charset="-122"/>
                <a:ea typeface="华文新魏" pitchFamily="2" charset="-122"/>
              </a:rPr>
              <a:t>血清中含量最低</a:t>
            </a:r>
            <a:r>
              <a:rPr lang="en-US" altLang="zh-CN" sz="2800" b="1">
                <a:solidFill>
                  <a:schemeClr val="hlink"/>
                </a:solidFill>
                <a:latin typeface="华文新魏" pitchFamily="2" charset="-122"/>
                <a:ea typeface="华文新魏" pitchFamily="2" charset="-122"/>
              </a:rPr>
              <a:t>(</a:t>
            </a:r>
            <a:r>
              <a:rPr lang="zh-CN" altLang="en-US" sz="2800" b="1">
                <a:solidFill>
                  <a:schemeClr val="hlink"/>
                </a:solidFill>
                <a:latin typeface="华文新魏" pitchFamily="2" charset="-122"/>
                <a:ea typeface="华文新魏" pitchFamily="2" charset="-122"/>
              </a:rPr>
              <a:t>占</a:t>
            </a:r>
            <a:r>
              <a:rPr lang="en-US" altLang="zh-CN" sz="2800" b="1">
                <a:solidFill>
                  <a:schemeClr val="hlink"/>
                </a:solidFill>
                <a:latin typeface="华文新魏" pitchFamily="2" charset="-122"/>
                <a:ea typeface="华文新魏" pitchFamily="2" charset="-122"/>
              </a:rPr>
              <a:t>Ig</a:t>
            </a:r>
            <a:r>
              <a:rPr lang="zh-CN" altLang="en-US" sz="2800" b="1">
                <a:solidFill>
                  <a:schemeClr val="hlink"/>
                </a:solidFill>
                <a:latin typeface="华文新魏" pitchFamily="2" charset="-122"/>
                <a:ea typeface="华文新魏" pitchFamily="2" charset="-122"/>
              </a:rPr>
              <a:t>的</a:t>
            </a:r>
            <a:r>
              <a:rPr lang="en-US" altLang="zh-CN" sz="2800" b="1">
                <a:solidFill>
                  <a:schemeClr val="hlink"/>
                </a:solidFill>
                <a:latin typeface="华文新魏" pitchFamily="2" charset="-122"/>
                <a:ea typeface="华文新魏" pitchFamily="2" charset="-122"/>
              </a:rPr>
              <a:t>0.003%)</a:t>
            </a:r>
            <a:r>
              <a:rPr lang="zh-CN" altLang="en-US" sz="2800" b="1">
                <a:solidFill>
                  <a:schemeClr val="hlink"/>
                </a:solidFill>
                <a:latin typeface="华文新魏" pitchFamily="2" charset="-122"/>
                <a:ea typeface="华文新魏" pitchFamily="2" charset="-122"/>
              </a:rPr>
              <a:t>；</a:t>
            </a:r>
            <a:endParaRPr lang="zh-CN" altLang="en-US" sz="2800" b="1">
              <a:solidFill>
                <a:schemeClr val="hlink"/>
              </a:solidFill>
              <a:latin typeface="华文新魏" pitchFamily="2" charset="-122"/>
              <a:ea typeface="华文新魏" pitchFamily="2" charset="-122"/>
            </a:endParaRPr>
          </a:p>
          <a:p>
            <a:pPr marL="342900" indent="-342900">
              <a:spcBef>
                <a:spcPct val="20000"/>
              </a:spcBef>
              <a:buFontTx/>
              <a:buChar char="•"/>
            </a:pPr>
            <a:r>
              <a:rPr lang="zh-CN" altLang="en-US" sz="2800" b="1">
                <a:solidFill>
                  <a:schemeClr val="hlink"/>
                </a:solidFill>
                <a:latin typeface="华文新魏" pitchFamily="2" charset="-122"/>
                <a:ea typeface="华文新魏" pitchFamily="2" charset="-122"/>
              </a:rPr>
              <a:t> 种系进化中出现最晚； </a:t>
            </a:r>
            <a:endParaRPr lang="zh-CN" altLang="en-US" sz="2800" b="1">
              <a:solidFill>
                <a:schemeClr val="hlink"/>
              </a:solidFill>
              <a:latin typeface="华文新魏" pitchFamily="2" charset="-122"/>
              <a:ea typeface="华文新魏" pitchFamily="2" charset="-122"/>
            </a:endParaRPr>
          </a:p>
          <a:p>
            <a:pPr marL="342900" indent="-342900">
              <a:spcBef>
                <a:spcPct val="20000"/>
              </a:spcBef>
              <a:buFontTx/>
              <a:buChar char="•"/>
            </a:pPr>
            <a:r>
              <a:rPr lang="zh-CN" altLang="en-US" sz="2800" b="1">
                <a:solidFill>
                  <a:schemeClr val="hlink"/>
                </a:solidFill>
                <a:latin typeface="华文新魏" pitchFamily="2" charset="-122"/>
                <a:ea typeface="华文新魏" pitchFamily="2" charset="-122"/>
              </a:rPr>
              <a:t> 呼吸道和胃肠道浆细胞产生；</a:t>
            </a:r>
            <a:endParaRPr lang="zh-CN" altLang="en-US" sz="2800" b="1">
              <a:solidFill>
                <a:schemeClr val="hlink"/>
              </a:solidFill>
              <a:latin typeface="华文新魏" pitchFamily="2" charset="-122"/>
              <a:ea typeface="华文新魏" pitchFamily="2" charset="-122"/>
            </a:endParaRPr>
          </a:p>
          <a:p>
            <a:pPr marL="342900" indent="-342900">
              <a:spcBef>
                <a:spcPct val="20000"/>
              </a:spcBef>
              <a:buFontTx/>
              <a:buChar char="•"/>
            </a:pPr>
            <a:r>
              <a:rPr lang="zh-CN" altLang="en-US" sz="2800" b="1">
                <a:solidFill>
                  <a:schemeClr val="hlink"/>
                </a:solidFill>
                <a:latin typeface="华文新魏" pitchFamily="2" charset="-122"/>
                <a:ea typeface="华文新魏" pitchFamily="2" charset="-122"/>
              </a:rPr>
              <a:t> </a:t>
            </a:r>
            <a:r>
              <a:rPr lang="zh-CN" altLang="en-US" sz="2800" b="1">
                <a:solidFill>
                  <a:srgbClr val="FF00FF"/>
                </a:solidFill>
                <a:latin typeface="华文新魏" pitchFamily="2" charset="-122"/>
                <a:ea typeface="华文新魏" pitchFamily="2" charset="-122"/>
              </a:rPr>
              <a:t>介导</a:t>
            </a:r>
            <a:r>
              <a:rPr lang="en-US" altLang="zh-CN" sz="2800" b="1">
                <a:solidFill>
                  <a:srgbClr val="FF00FF"/>
                </a:solidFill>
                <a:latin typeface="华文新魏" pitchFamily="2" charset="-122"/>
                <a:ea typeface="华文新魏" pitchFamily="2" charset="-122"/>
              </a:rPr>
              <a:t>Ⅰ</a:t>
            </a:r>
            <a:r>
              <a:rPr lang="zh-CN" altLang="en-US" sz="2800" b="1">
                <a:solidFill>
                  <a:srgbClr val="FF00FF"/>
                </a:solidFill>
                <a:latin typeface="华文新魏" pitchFamily="2" charset="-122"/>
                <a:ea typeface="华文新魏" pitchFamily="2" charset="-122"/>
              </a:rPr>
              <a:t>型超敏反应</a:t>
            </a:r>
            <a:r>
              <a:rPr lang="zh-CN" altLang="en-US" sz="2800" b="1">
                <a:solidFill>
                  <a:schemeClr val="hlink"/>
                </a:solidFill>
                <a:latin typeface="华文新魏" pitchFamily="2" charset="-122"/>
                <a:ea typeface="华文新魏" pitchFamily="2" charset="-122"/>
              </a:rPr>
              <a:t>；</a:t>
            </a:r>
            <a:endParaRPr lang="zh-CN" altLang="en-US" sz="2800" b="1">
              <a:solidFill>
                <a:schemeClr val="hlink"/>
              </a:solidFill>
              <a:latin typeface="华文新魏" pitchFamily="2" charset="-122"/>
              <a:ea typeface="华文新魏" pitchFamily="2" charset="-122"/>
            </a:endParaRPr>
          </a:p>
          <a:p>
            <a:pPr marL="342900" indent="-342900">
              <a:spcBef>
                <a:spcPct val="20000"/>
              </a:spcBef>
              <a:buFontTx/>
              <a:buChar char="•"/>
            </a:pPr>
            <a:r>
              <a:rPr lang="zh-CN" altLang="en-US" sz="2800" b="1">
                <a:solidFill>
                  <a:schemeClr val="hlink"/>
                </a:solidFill>
                <a:latin typeface="华文新魏" pitchFamily="2" charset="-122"/>
                <a:ea typeface="华文新魏" pitchFamily="2" charset="-122"/>
              </a:rPr>
              <a:t> 过敏性疾病和某些寄生虫感染患者血清中特异</a:t>
            </a:r>
            <a:endParaRPr lang="zh-CN" altLang="en-US" sz="2800" b="1">
              <a:solidFill>
                <a:schemeClr val="hlink"/>
              </a:solidFill>
              <a:latin typeface="华文新魏" pitchFamily="2" charset="-122"/>
              <a:ea typeface="华文新魏" pitchFamily="2" charset="-122"/>
            </a:endParaRPr>
          </a:p>
          <a:p>
            <a:pPr marL="342900" indent="-342900">
              <a:spcBef>
                <a:spcPct val="20000"/>
              </a:spcBef>
            </a:pPr>
            <a:r>
              <a:rPr lang="zh-CN" altLang="en-US" sz="2800" b="1">
                <a:solidFill>
                  <a:schemeClr val="hlink"/>
                </a:solidFill>
                <a:latin typeface="华文新魏" pitchFamily="2" charset="-122"/>
                <a:ea typeface="华文新魏" pitchFamily="2" charset="-122"/>
              </a:rPr>
              <a:t>   性</a:t>
            </a:r>
            <a:r>
              <a:rPr lang="en-US" altLang="zh-CN" sz="2800" b="1">
                <a:solidFill>
                  <a:schemeClr val="hlink"/>
                </a:solidFill>
                <a:latin typeface="华文新魏" pitchFamily="2" charset="-122"/>
                <a:ea typeface="华文新魏" pitchFamily="2" charset="-122"/>
              </a:rPr>
              <a:t>IgE</a:t>
            </a:r>
            <a:r>
              <a:rPr lang="zh-CN" altLang="en-US" sz="2800" b="1">
                <a:solidFill>
                  <a:schemeClr val="hlink"/>
                </a:solidFill>
                <a:latin typeface="华文新魏" pitchFamily="2" charset="-122"/>
                <a:ea typeface="华文新魏" pitchFamily="2" charset="-122"/>
              </a:rPr>
              <a:t>水平增高。</a:t>
            </a:r>
            <a:endParaRPr lang="zh-CN" altLang="en-US" sz="2800" b="1">
              <a:solidFill>
                <a:schemeClr val="hlink"/>
              </a:solidFill>
              <a:latin typeface="华文新魏" pitchFamily="2" charset="-122"/>
              <a:ea typeface="华文新魏" pitchFamily="2" charset="-122"/>
            </a:endParaRPr>
          </a:p>
          <a:p>
            <a:pPr marL="342900" indent="-342900">
              <a:spcBef>
                <a:spcPct val="20000"/>
              </a:spcBef>
            </a:pPr>
            <a:endParaRPr lang="en-US" altLang="zh-CN" sz="3200" b="1">
              <a:solidFill>
                <a:schemeClr val="hlink"/>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554288" y="549275"/>
            <a:ext cx="4105275" cy="519113"/>
          </a:xfrm>
          <a:prstGeom prst="rect">
            <a:avLst/>
          </a:prstGeom>
          <a:noFill/>
          <a:ln w="9525" algn="ctr">
            <a:noFill/>
            <a:miter lim="800000"/>
          </a:ln>
          <a:effectLst/>
        </p:spPr>
        <p:txBody>
          <a:bodyPr>
            <a:spAutoFit/>
          </a:bodyPr>
          <a:lstStyle/>
          <a:p>
            <a:pPr>
              <a:spcBef>
                <a:spcPct val="50000"/>
              </a:spcBef>
            </a:pPr>
            <a:r>
              <a:rPr lang="zh-CN" altLang="en-US" sz="2800" b="1">
                <a:effectLst>
                  <a:outerShdw blurRad="38100" dist="38100" dir="2700000" algn="tl">
                    <a:srgbClr val="C0C0C0"/>
                  </a:outerShdw>
                </a:effectLst>
                <a:latin typeface="Garamond" pitchFamily="18" charset="0"/>
                <a:ea typeface="黑体" panose="02010609060101010101" pitchFamily="2" charset="-122"/>
              </a:rPr>
              <a:t>各类免疫球蛋白比较</a:t>
            </a:r>
            <a:endParaRPr lang="zh-CN" altLang="en-US" sz="2800" b="1">
              <a:effectLst>
                <a:outerShdw blurRad="38100" dist="38100" dir="2700000" algn="tl">
                  <a:srgbClr val="C0C0C0"/>
                </a:outerShdw>
              </a:effectLst>
              <a:latin typeface="Garamond" pitchFamily="18" charset="0"/>
              <a:ea typeface="黑体" panose="02010609060101010101" pitchFamily="2" charset="-122"/>
            </a:endParaRPr>
          </a:p>
        </p:txBody>
      </p:sp>
      <p:pic>
        <p:nvPicPr>
          <p:cNvPr id="33797" name="Picture 5" descr="未标题-1 拷贝"/>
          <p:cNvPicPr>
            <a:picLocks noChangeAspect="1" noChangeArrowheads="1"/>
          </p:cNvPicPr>
          <p:nvPr/>
        </p:nvPicPr>
        <p:blipFill>
          <a:blip r:embed="rId1"/>
          <a:srcRect/>
          <a:stretch>
            <a:fillRect/>
          </a:stretch>
        </p:blipFill>
        <p:spPr bwMode="auto">
          <a:xfrm>
            <a:off x="311150" y="1374775"/>
            <a:ext cx="8582025" cy="49339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五、人工制备的抗体</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lstStyle/>
          <a:p>
            <a:pPr>
              <a:buNone/>
            </a:pP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抗体是一种非常重要的生物活性物质，在疾病的诊断、预防和治疗过程中发挥着重要的作用，所以人类对抗体的需求非常大，需要利用各种方法制备、获得抗体。</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en-US" altLang="zh-CN" b="1" dirty="0" smtClean="0">
                <a:solidFill>
                  <a:srgbClr val="FF0000"/>
                </a:solidFill>
                <a:latin typeface="华文仿宋" pitchFamily="2" charset="-122"/>
                <a:ea typeface="华文仿宋" pitchFamily="2" charset="-122"/>
              </a:rPr>
              <a:t>1.</a:t>
            </a:r>
            <a:r>
              <a:rPr lang="zh-CN" altLang="en-US" b="1" dirty="0" smtClean="0">
                <a:solidFill>
                  <a:srgbClr val="FF0000"/>
                </a:solidFill>
                <a:latin typeface="华文仿宋" pitchFamily="2" charset="-122"/>
                <a:ea typeface="华文仿宋" pitchFamily="2" charset="-122"/>
              </a:rPr>
              <a:t>多克隆抗体</a:t>
            </a:r>
            <a:endParaRPr lang="en-US" altLang="zh-CN" b="1" dirty="0" smtClean="0">
              <a:solidFill>
                <a:srgbClr val="FF0000"/>
              </a:solidFill>
              <a:latin typeface="华文仿宋" pitchFamily="2" charset="-122"/>
              <a:ea typeface="华文仿宋" pitchFamily="2" charset="-122"/>
            </a:endParaRPr>
          </a:p>
          <a:p>
            <a:pPr>
              <a:buNone/>
            </a:pPr>
            <a:r>
              <a:rPr lang="en-US" altLang="zh-CN" b="1" dirty="0" smtClean="0">
                <a:solidFill>
                  <a:srgbClr val="FF0000"/>
                </a:solidFill>
                <a:latin typeface="华文仿宋" pitchFamily="2" charset="-122"/>
                <a:ea typeface="华文仿宋" pitchFamily="2" charset="-122"/>
              </a:rPr>
              <a:t> </a:t>
            </a:r>
            <a:r>
              <a:rPr lang="en-US" altLang="zh-CN" b="1" dirty="0" smtClean="0">
                <a:solidFill>
                  <a:srgbClr val="FF0000"/>
                </a:solidFill>
                <a:latin typeface="华文仿宋" pitchFamily="2" charset="-122"/>
                <a:ea typeface="华文仿宋" pitchFamily="2" charset="-122"/>
              </a:rPr>
              <a:t>               2.</a:t>
            </a:r>
            <a:r>
              <a:rPr lang="zh-CN" altLang="en-US" b="1" dirty="0" smtClean="0">
                <a:solidFill>
                  <a:srgbClr val="FF0000"/>
                </a:solidFill>
                <a:latin typeface="华文仿宋" pitchFamily="2" charset="-122"/>
                <a:ea typeface="华文仿宋" pitchFamily="2" charset="-122"/>
              </a:rPr>
              <a:t>单克隆抗体</a:t>
            </a:r>
            <a:endParaRPr lang="en-US" altLang="zh-CN" b="1" dirty="0" smtClean="0">
              <a:solidFill>
                <a:srgbClr val="FF0000"/>
              </a:solidFill>
              <a:latin typeface="华文仿宋" pitchFamily="2" charset="-122"/>
              <a:ea typeface="华文仿宋" pitchFamily="2" charset="-122"/>
            </a:endParaRPr>
          </a:p>
          <a:p>
            <a:pPr>
              <a:buNone/>
            </a:pPr>
            <a:r>
              <a:rPr lang="en-US" altLang="zh-CN" b="1" dirty="0" smtClean="0">
                <a:solidFill>
                  <a:srgbClr val="FF0000"/>
                </a:solidFill>
                <a:latin typeface="华文仿宋" pitchFamily="2" charset="-122"/>
                <a:ea typeface="华文仿宋" pitchFamily="2" charset="-122"/>
              </a:rPr>
              <a:t> </a:t>
            </a:r>
            <a:r>
              <a:rPr lang="en-US" altLang="zh-CN" b="1" dirty="0" smtClean="0">
                <a:solidFill>
                  <a:srgbClr val="FF0000"/>
                </a:solidFill>
                <a:latin typeface="华文仿宋" pitchFamily="2" charset="-122"/>
                <a:ea typeface="华文仿宋" pitchFamily="2" charset="-122"/>
              </a:rPr>
              <a:t>               3.</a:t>
            </a:r>
            <a:r>
              <a:rPr lang="zh-CN" altLang="en-US" b="1" dirty="0" smtClean="0">
                <a:solidFill>
                  <a:srgbClr val="FF0000"/>
                </a:solidFill>
                <a:latin typeface="华文仿宋" pitchFamily="2" charset="-122"/>
                <a:ea typeface="华文仿宋" pitchFamily="2" charset="-122"/>
              </a:rPr>
              <a:t>基因工程抗体</a:t>
            </a:r>
            <a:endParaRPr lang="en-US" altLang="zh-CN" b="1" dirty="0" smtClean="0">
              <a:solidFill>
                <a:srgbClr val="FF0000"/>
              </a:solidFill>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b="1" dirty="0" smtClean="0">
                <a:latin typeface="华文仿宋" pitchFamily="2" charset="-122"/>
                <a:ea typeface="华文仿宋" pitchFamily="2" charset="-122"/>
              </a:rPr>
              <a:t>1.</a:t>
            </a:r>
            <a:r>
              <a:rPr lang="zh-CN" altLang="en-US" b="1" dirty="0" smtClean="0">
                <a:latin typeface="华文仿宋" pitchFamily="2" charset="-122"/>
                <a:ea typeface="华文仿宋" pitchFamily="2" charset="-122"/>
              </a:rPr>
              <a:t>多克隆抗体</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激活体内</a:t>
            </a:r>
            <a:r>
              <a:rPr lang="zh-CN" altLang="en-US" sz="2800" b="1" dirty="0" smtClean="0">
                <a:solidFill>
                  <a:srgbClr val="FF0000"/>
                </a:solidFill>
                <a:latin typeface="华文仿宋" pitchFamily="2" charset="-122"/>
                <a:ea typeface="华文仿宋" pitchFamily="2" charset="-122"/>
              </a:rPr>
              <a:t>多种</a:t>
            </a:r>
            <a:r>
              <a:rPr lang="zh-CN" altLang="en-US" sz="2800" b="1" dirty="0" smtClean="0">
                <a:latin typeface="华文仿宋" pitchFamily="2" charset="-122"/>
                <a:ea typeface="华文仿宋" pitchFamily="2" charset="-122"/>
              </a:rPr>
              <a:t>具有相应抗原受体的</a:t>
            </a:r>
            <a:r>
              <a:rPr lang="en-US" altLang="zh-CN" sz="2800" b="1" dirty="0" smtClean="0">
                <a:latin typeface="华文仿宋" pitchFamily="2" charset="-122"/>
                <a:ea typeface="华文仿宋" pitchFamily="2" charset="-122"/>
              </a:rPr>
              <a:t>B</a:t>
            </a:r>
            <a:r>
              <a:rPr lang="zh-CN" altLang="en-US" sz="2800" b="1" dirty="0" smtClean="0">
                <a:latin typeface="华文仿宋" pitchFamily="2" charset="-122"/>
                <a:ea typeface="华文仿宋" pitchFamily="2" charset="-122"/>
              </a:rPr>
              <a:t>细胞克隆</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产生针对多种相应不同抗原决定基的抗体</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优点：</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来源广、制备容易、免疫作用全面</a:t>
            </a:r>
            <a:endParaRPr lang="en-US" altLang="zh-CN" sz="2800" b="1" dirty="0" smtClean="0">
              <a:solidFill>
                <a:srgbClr val="FF0000"/>
              </a:solidFill>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缺点：</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特异性差、易出现交叉反应</a:t>
            </a:r>
            <a:endParaRPr lang="zh-CN" altLang="en-US" sz="2800" b="1" dirty="0">
              <a:solidFill>
                <a:srgbClr val="FF0000"/>
              </a:solidFill>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en-US" altLang="zh-CN" b="1" dirty="0" smtClean="0">
                <a:latin typeface="华文仿宋" pitchFamily="2" charset="-122"/>
                <a:ea typeface="华文仿宋" pitchFamily="2" charset="-122"/>
              </a:rPr>
              <a:t>2.</a:t>
            </a:r>
            <a:r>
              <a:rPr lang="zh-CN" altLang="en-US" b="1" dirty="0" smtClean="0">
                <a:latin typeface="华文仿宋" pitchFamily="2" charset="-122"/>
                <a:ea typeface="华文仿宋" pitchFamily="2" charset="-122"/>
              </a:rPr>
              <a:t>单克隆抗体</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由</a:t>
            </a:r>
            <a:r>
              <a:rPr lang="zh-CN" altLang="en-US" b="1" dirty="0" smtClean="0">
                <a:solidFill>
                  <a:srgbClr val="FF0000"/>
                </a:solidFill>
                <a:latin typeface="华文仿宋" pitchFamily="2" charset="-122"/>
                <a:ea typeface="华文仿宋" pitchFamily="2" charset="-122"/>
              </a:rPr>
              <a:t>单一</a:t>
            </a:r>
            <a:r>
              <a:rPr lang="zh-CN" altLang="en-US" b="1" dirty="0" smtClean="0">
                <a:latin typeface="华文仿宋" pitchFamily="2" charset="-122"/>
                <a:ea typeface="华文仿宋" pitchFamily="2" charset="-122"/>
              </a:rPr>
              <a:t>克隆</a:t>
            </a:r>
            <a:r>
              <a:rPr lang="en-US" altLang="zh-CN" b="1" dirty="0" smtClean="0">
                <a:latin typeface="华文仿宋" pitchFamily="2" charset="-122"/>
                <a:ea typeface="华文仿宋" pitchFamily="2" charset="-122"/>
              </a:rPr>
              <a:t>B</a:t>
            </a:r>
            <a:r>
              <a:rPr lang="zh-CN" altLang="en-US" b="1" dirty="0" smtClean="0">
                <a:latin typeface="华文仿宋" pitchFamily="2" charset="-122"/>
                <a:ea typeface="华文仿宋" pitchFamily="2" charset="-122"/>
              </a:rPr>
              <a:t>细胞杂交瘤细胞产生</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只识别一种抗原表位</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优点：</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solidFill>
                  <a:srgbClr val="FF0000"/>
                </a:solidFill>
                <a:latin typeface="华文仿宋" pitchFamily="2" charset="-122"/>
                <a:ea typeface="华文仿宋" pitchFamily="2" charset="-122"/>
              </a:rPr>
              <a:t>结构高度均一、纯度高、特异性强</a:t>
            </a:r>
            <a:endParaRPr lang="en-US" altLang="zh-CN" b="1" dirty="0" smtClean="0">
              <a:solidFill>
                <a:srgbClr val="FF0000"/>
              </a:solidFill>
              <a:latin typeface="华文仿宋" pitchFamily="2" charset="-122"/>
              <a:ea typeface="华文仿宋" pitchFamily="2" charset="-122"/>
            </a:endParaRPr>
          </a:p>
          <a:p>
            <a:pPr>
              <a:buNone/>
            </a:pPr>
            <a:r>
              <a:rPr lang="en-US" altLang="zh-CN" b="1" dirty="0" smtClean="0">
                <a:solidFill>
                  <a:srgbClr val="FF0000"/>
                </a:solidFill>
                <a:latin typeface="华文仿宋" pitchFamily="2" charset="-122"/>
                <a:ea typeface="华文仿宋" pitchFamily="2" charset="-122"/>
              </a:rPr>
              <a:t> </a:t>
            </a:r>
            <a:r>
              <a:rPr lang="en-US" altLang="zh-CN" b="1" dirty="0" smtClean="0">
                <a:solidFill>
                  <a:srgbClr val="FF0000"/>
                </a:solidFill>
                <a:latin typeface="华文仿宋" pitchFamily="2" charset="-122"/>
                <a:ea typeface="华文仿宋" pitchFamily="2" charset="-122"/>
              </a:rPr>
              <a:t>                </a:t>
            </a:r>
            <a:r>
              <a:rPr lang="zh-CN" altLang="en-US" b="1" dirty="0" smtClean="0">
                <a:solidFill>
                  <a:srgbClr val="FF0000"/>
                </a:solidFill>
                <a:latin typeface="华文仿宋" pitchFamily="2" charset="-122"/>
                <a:ea typeface="华文仿宋" pitchFamily="2" charset="-122"/>
              </a:rPr>
              <a:t>少或无血清交叉反应</a:t>
            </a:r>
            <a:endParaRPr lang="en-US" altLang="zh-CN" b="1" dirty="0" smtClean="0">
              <a:solidFill>
                <a:srgbClr val="FF0000"/>
              </a:solidFill>
              <a:latin typeface="华文仿宋" pitchFamily="2" charset="-122"/>
              <a:ea typeface="华文仿宋" pitchFamily="2" charset="-122"/>
            </a:endParaRPr>
          </a:p>
          <a:p>
            <a:pPr>
              <a:buNone/>
            </a:pPr>
            <a:r>
              <a:rPr lang="zh-CN" altLang="en-US" b="1" dirty="0" smtClean="0">
                <a:latin typeface="华文仿宋" pitchFamily="2" charset="-122"/>
                <a:ea typeface="华文仿宋" pitchFamily="2" charset="-122"/>
              </a:rPr>
              <a:t>       已广泛应用于临床。</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b="1" dirty="0" smtClean="0">
                <a:latin typeface="华文仿宋" pitchFamily="2" charset="-122"/>
                <a:ea typeface="华文仿宋" pitchFamily="2" charset="-122"/>
              </a:rPr>
              <a:t>3.</a:t>
            </a:r>
            <a:r>
              <a:rPr lang="zh-CN" altLang="en-US" b="1" dirty="0" smtClean="0">
                <a:latin typeface="华文仿宋" pitchFamily="2" charset="-122"/>
                <a:ea typeface="华文仿宋" pitchFamily="2" charset="-122"/>
              </a:rPr>
              <a:t>基因工程抗体</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原理：借助</a:t>
            </a:r>
            <a:r>
              <a:rPr lang="en-US" altLang="zh-CN" b="1" dirty="0" smtClean="0">
                <a:latin typeface="华文仿宋" pitchFamily="2" charset="-122"/>
                <a:ea typeface="华文仿宋" pitchFamily="2" charset="-122"/>
              </a:rPr>
              <a:t>DNA</a:t>
            </a:r>
            <a:r>
              <a:rPr lang="zh-CN" altLang="en-US" b="1" dirty="0" smtClean="0">
                <a:latin typeface="华文仿宋" pitchFamily="2" charset="-122"/>
                <a:ea typeface="华文仿宋" pitchFamily="2" charset="-122"/>
              </a:rPr>
              <a:t>重组技术，在基因水平上对棉麻免疫球蛋白的基因进行分割、拼接或修饰，构成新的抗体分子。</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b="1" dirty="0" smtClean="0">
                <a:latin typeface="华文仿宋" pitchFamily="2" charset="-122"/>
                <a:ea typeface="华文仿宋" pitchFamily="2" charset="-122"/>
              </a:rPr>
              <a:t>优点：</a:t>
            </a:r>
            <a:r>
              <a:rPr lang="zh-CN" altLang="en-US" b="1" dirty="0" smtClean="0">
                <a:solidFill>
                  <a:srgbClr val="FF0000"/>
                </a:solidFill>
                <a:latin typeface="华文仿宋" pitchFamily="2" charset="-122"/>
                <a:ea typeface="华文仿宋" pitchFamily="2" charset="-122"/>
              </a:rPr>
              <a:t>保持单克隆抗体的均一性</a:t>
            </a:r>
            <a:endParaRPr lang="en-US" altLang="zh-CN" b="1" dirty="0" smtClean="0">
              <a:solidFill>
                <a:srgbClr val="FF0000"/>
              </a:solidFill>
              <a:latin typeface="华文仿宋" pitchFamily="2" charset="-122"/>
              <a:ea typeface="华文仿宋" pitchFamily="2" charset="-122"/>
            </a:endParaRPr>
          </a:p>
          <a:p>
            <a:pPr>
              <a:buNone/>
            </a:pPr>
            <a:r>
              <a:rPr lang="en-US" altLang="zh-CN" b="1" dirty="0" smtClean="0">
                <a:solidFill>
                  <a:srgbClr val="FF0000"/>
                </a:solidFill>
                <a:latin typeface="华文仿宋" pitchFamily="2" charset="-122"/>
                <a:ea typeface="华文仿宋" pitchFamily="2" charset="-122"/>
              </a:rPr>
              <a:t> </a:t>
            </a:r>
            <a:r>
              <a:rPr lang="en-US" altLang="zh-CN" b="1" dirty="0" smtClean="0">
                <a:solidFill>
                  <a:srgbClr val="FF0000"/>
                </a:solidFill>
                <a:latin typeface="华文仿宋" pitchFamily="2" charset="-122"/>
                <a:ea typeface="华文仿宋" pitchFamily="2" charset="-122"/>
              </a:rPr>
              <a:t>                      </a:t>
            </a:r>
            <a:r>
              <a:rPr lang="zh-CN" altLang="en-US" b="1" dirty="0" smtClean="0">
                <a:solidFill>
                  <a:srgbClr val="FF0000"/>
                </a:solidFill>
                <a:latin typeface="华文仿宋" pitchFamily="2" charset="-122"/>
                <a:ea typeface="华文仿宋" pitchFamily="2" charset="-122"/>
              </a:rPr>
              <a:t>克服单克隆抗体的鼠源性弊端</a:t>
            </a:r>
            <a:endParaRPr lang="en-US" altLang="zh-CN" b="1" dirty="0" smtClean="0">
              <a:solidFill>
                <a:srgbClr val="FF0000"/>
              </a:solidFill>
              <a:latin typeface="华文仿宋" pitchFamily="2" charset="-122"/>
              <a:ea typeface="华文仿宋" pitchFamily="2" charset="-122"/>
            </a:endParaRPr>
          </a:p>
          <a:p>
            <a:pPr>
              <a:buNone/>
            </a:pPr>
            <a:endParaRPr lang="en-US" altLang="zh-CN" b="1" dirty="0" smtClean="0">
              <a:latin typeface="华文仿宋" pitchFamily="2" charset="-122"/>
              <a:ea typeface="华文仿宋" pitchFamily="2" charset="-122"/>
            </a:endParaRPr>
          </a:p>
          <a:p>
            <a:pPr>
              <a:buNone/>
            </a:pPr>
            <a:r>
              <a:rPr lang="en-US" altLang="zh-CN" dirty="0" smtClean="0"/>
              <a:t> </a:t>
            </a: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a:xfrm>
            <a:off x="571472" y="1714488"/>
            <a:ext cx="7772400" cy="1500187"/>
          </a:xfrm>
        </p:spPr>
        <p:txBody>
          <a:bodyPr>
            <a:normAutofit/>
          </a:bodyPr>
          <a:lstStyle/>
          <a:p>
            <a:pPr algn="ctr"/>
            <a:r>
              <a:rPr lang="zh-CN" altLang="en-US" sz="4800" b="1" dirty="0" smtClean="0">
                <a:solidFill>
                  <a:schemeClr val="tx1"/>
                </a:solidFill>
                <a:latin typeface="华文仿宋" pitchFamily="2" charset="-122"/>
                <a:ea typeface="华文仿宋" pitchFamily="2" charset="-122"/>
              </a:rPr>
              <a:t>第二节 免疫应答</a:t>
            </a:r>
            <a:endParaRPr lang="zh-CN" altLang="en-US" sz="4800" b="1" dirty="0">
              <a:solidFill>
                <a:schemeClr val="tx1"/>
              </a:solidFill>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928662" y="1500174"/>
            <a:ext cx="7162800" cy="1373188"/>
          </a:xfrm>
          <a:prstGeom prst="rect">
            <a:avLst/>
          </a:prstGeom>
          <a:noFill/>
          <a:ln w="9525">
            <a:noFill/>
            <a:miter lim="800000"/>
          </a:ln>
          <a:effectLst/>
        </p:spPr>
        <p:txBody>
          <a:bodyPr>
            <a:spAutoFit/>
          </a:bodyPr>
          <a:lstStyle/>
          <a:p>
            <a:pPr>
              <a:spcBef>
                <a:spcPct val="50000"/>
              </a:spcBef>
            </a:pPr>
            <a:r>
              <a:rPr lang="zh-CN" altLang="en-US" sz="2800" b="1" dirty="0">
                <a:solidFill>
                  <a:srgbClr val="FF0000"/>
                </a:solidFill>
                <a:latin typeface="华文仿宋" pitchFamily="2" charset="-122"/>
                <a:ea typeface="华文仿宋" pitchFamily="2" charset="-122"/>
              </a:rPr>
              <a:t>免疫应答</a:t>
            </a:r>
            <a:r>
              <a:rPr lang="zh-CN" altLang="en-US" sz="2800" b="1" dirty="0">
                <a:latin typeface="华文仿宋" pitchFamily="2" charset="-122"/>
                <a:ea typeface="华文仿宋" pitchFamily="2" charset="-122"/>
              </a:rPr>
              <a:t>：指机体接受抗原刺激后以淋巴细胞为主的细胞群发生一系列变化并发挥免疫效应的生理过程。</a:t>
            </a:r>
            <a:endParaRPr lang="zh-CN" altLang="en-US" sz="2800" b="1" dirty="0">
              <a:latin typeface="华文仿宋" pitchFamily="2" charset="-122"/>
              <a:ea typeface="华文仿宋" pitchFamily="2" charset="-122"/>
            </a:endParaRPr>
          </a:p>
        </p:txBody>
      </p:sp>
      <p:sp>
        <p:nvSpPr>
          <p:cNvPr id="54280" name="Text Box 8"/>
          <p:cNvSpPr txBox="1">
            <a:spLocks noChangeArrowheads="1"/>
          </p:cNvSpPr>
          <p:nvPr/>
        </p:nvSpPr>
        <p:spPr bwMode="auto">
          <a:xfrm>
            <a:off x="1000100" y="3143248"/>
            <a:ext cx="7239000" cy="2014538"/>
          </a:xfrm>
          <a:prstGeom prst="rect">
            <a:avLst/>
          </a:prstGeom>
          <a:noFill/>
          <a:ln w="9525">
            <a:noFill/>
            <a:miter lim="800000"/>
          </a:ln>
          <a:effectLst/>
        </p:spPr>
        <p:txBody>
          <a:bodyPr>
            <a:spAutoFit/>
          </a:bodyPr>
          <a:lstStyle/>
          <a:p>
            <a:pPr>
              <a:spcBef>
                <a:spcPct val="50000"/>
              </a:spcBef>
            </a:pPr>
            <a:r>
              <a:rPr lang="zh-CN" altLang="en-US" sz="2800" dirty="0">
                <a:solidFill>
                  <a:srgbClr val="FF0000"/>
                </a:solidFill>
                <a:ea typeface="华文新魏" pitchFamily="2" charset="-122"/>
              </a:rPr>
              <a:t>免疫应答的生物学意义</a:t>
            </a:r>
            <a:r>
              <a:rPr lang="zh-CN" altLang="en-US" sz="2800" dirty="0">
                <a:ea typeface="华文新魏" pitchFamily="2" charset="-122"/>
              </a:rPr>
              <a:t>：及时清除体内抗原性异物以保持内环境的相对稳定。</a:t>
            </a:r>
            <a:endParaRPr lang="zh-CN" altLang="en-US" sz="2800" dirty="0">
              <a:ea typeface="华文新魏" pitchFamily="2" charset="-122"/>
            </a:endParaRPr>
          </a:p>
          <a:p>
            <a:pPr>
              <a:spcBef>
                <a:spcPct val="50000"/>
              </a:spcBef>
            </a:pPr>
            <a:r>
              <a:rPr lang="zh-CN" altLang="en-US" sz="2800" dirty="0">
                <a:ea typeface="华文新魏" pitchFamily="2" charset="-122"/>
              </a:rPr>
              <a:t>某些情况下免疫应答也可对机体造成损伤，引起起超敏反应或其他免疫性疾病。</a:t>
            </a:r>
            <a:endParaRPr lang="zh-CN" altLang="en-US" sz="2800" dirty="0">
              <a:ea typeface="华文新魏" pitchFamily="2" charset="-122"/>
            </a:endParaRPr>
          </a:p>
        </p:txBody>
      </p:sp>
      <p:sp>
        <p:nvSpPr>
          <p:cNvPr id="4" name="TextBox 3"/>
          <p:cNvSpPr txBox="1"/>
          <p:nvPr/>
        </p:nvSpPr>
        <p:spPr>
          <a:xfrm>
            <a:off x="714348" y="571480"/>
            <a:ext cx="5214974" cy="707886"/>
          </a:xfrm>
          <a:prstGeom prst="rect">
            <a:avLst/>
          </a:prstGeom>
          <a:noFill/>
        </p:spPr>
        <p:txBody>
          <a:bodyPr wrap="square" rtlCol="0">
            <a:spAutoFit/>
          </a:bodyPr>
          <a:lstStyle/>
          <a:p>
            <a:r>
              <a:rPr lang="zh-CN" altLang="en-US" sz="4000" b="1" dirty="0" smtClean="0">
                <a:latin typeface="华文仿宋" pitchFamily="2" charset="-122"/>
                <a:ea typeface="华文仿宋" pitchFamily="2" charset="-122"/>
              </a:rPr>
              <a:t>一、免疫应答的概念</a:t>
            </a:r>
            <a:endParaRPr lang="zh-CN" altLang="en-US" sz="4000" b="1" dirty="0">
              <a:latin typeface="华文仿宋" pitchFamily="2" charset="-122"/>
              <a:ea typeface="华文仿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Scale>
                                      <p:cBhvr>
                                        <p:cTn id="7" dur="1000" decel="50000" fill="hold">
                                          <p:stCondLst>
                                            <p:cond delay="0"/>
                                          </p:stCondLst>
                                        </p:cTn>
                                        <p:tgtEl>
                                          <p:spTgt spid="542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4276"/>
                                        </p:tgtEl>
                                        <p:attrNameLst>
                                          <p:attrName>ppt_x</p:attrName>
                                          <p:attrName>ppt_y</p:attrName>
                                        </p:attrNameLst>
                                      </p:cBhvr>
                                    </p:animMotion>
                                    <p:animEffect transition="in" filter="fade">
                                      <p:cBhvr>
                                        <p:cTn id="9"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42910" y="785794"/>
            <a:ext cx="7086600" cy="1569660"/>
          </a:xfrm>
          <a:prstGeom prst="rect">
            <a:avLst/>
          </a:prstGeom>
          <a:noFill/>
          <a:ln w="9525">
            <a:noFill/>
            <a:miter lim="800000"/>
          </a:ln>
          <a:effectLst/>
        </p:spPr>
        <p:txBody>
          <a:bodyPr>
            <a:spAutoFit/>
          </a:bodyPr>
          <a:lstStyle/>
          <a:p>
            <a:pPr>
              <a:spcBef>
                <a:spcPct val="50000"/>
              </a:spcBef>
            </a:pPr>
            <a:r>
              <a:rPr kumimoji="1" lang="zh-CN" altLang="en-US" sz="3200" dirty="0" smtClean="0">
                <a:latin typeface="+mn-ea"/>
              </a:rPr>
              <a:t>      </a:t>
            </a:r>
            <a:r>
              <a:rPr kumimoji="1" lang="zh-CN" altLang="en-US" sz="3200" b="1" dirty="0" smtClean="0">
                <a:latin typeface="华文仿宋" pitchFamily="2" charset="-122"/>
                <a:ea typeface="华文仿宋" pitchFamily="2" charset="-122"/>
              </a:rPr>
              <a:t>以上</a:t>
            </a:r>
            <a:r>
              <a:rPr kumimoji="1" lang="zh-CN" altLang="en-US" sz="3200" b="1" dirty="0">
                <a:latin typeface="华文仿宋" pitchFamily="2" charset="-122"/>
                <a:ea typeface="华文仿宋" pitchFamily="2" charset="-122"/>
              </a:rPr>
              <a:t>的两道防线由于是人人生来就有的</a:t>
            </a:r>
            <a:r>
              <a:rPr kumimoji="1" lang="en-US" altLang="zh-CN" sz="3200" b="1" dirty="0">
                <a:latin typeface="华文仿宋" pitchFamily="2" charset="-122"/>
                <a:ea typeface="华文仿宋" pitchFamily="2" charset="-122"/>
              </a:rPr>
              <a:t>, </a:t>
            </a:r>
            <a:r>
              <a:rPr kumimoji="1" lang="zh-CN" altLang="en-US" sz="3200" b="1" dirty="0">
                <a:latin typeface="华文仿宋" pitchFamily="2" charset="-122"/>
                <a:ea typeface="华文仿宋" pitchFamily="2" charset="-122"/>
              </a:rPr>
              <a:t>对多种病原体都有防御作用</a:t>
            </a:r>
            <a:r>
              <a:rPr kumimoji="1" lang="en-US" altLang="zh-CN" sz="3200" b="1" dirty="0">
                <a:latin typeface="华文仿宋" pitchFamily="2" charset="-122"/>
                <a:ea typeface="华文仿宋" pitchFamily="2" charset="-122"/>
              </a:rPr>
              <a:t>,</a:t>
            </a:r>
            <a:r>
              <a:rPr kumimoji="1" lang="zh-CN" altLang="en-US" sz="3200" b="1" dirty="0">
                <a:latin typeface="华文仿宋" pitchFamily="2" charset="-122"/>
                <a:ea typeface="华文仿宋" pitchFamily="2" charset="-122"/>
              </a:rPr>
              <a:t>因此叫做</a:t>
            </a:r>
            <a:r>
              <a:rPr kumimoji="1" lang="zh-CN" altLang="en-US" sz="3200" b="1" dirty="0">
                <a:solidFill>
                  <a:srgbClr val="FF0000"/>
                </a:solidFill>
                <a:latin typeface="华文仿宋" pitchFamily="2" charset="-122"/>
                <a:ea typeface="华文仿宋" pitchFamily="2" charset="-122"/>
              </a:rPr>
              <a:t>非特异性免疫</a:t>
            </a:r>
            <a:r>
              <a:rPr kumimoji="1" lang="zh-CN" altLang="en-US" sz="3200" b="1" dirty="0">
                <a:latin typeface="华文仿宋" pitchFamily="2" charset="-122"/>
                <a:ea typeface="华文仿宋" pitchFamily="2" charset="-122"/>
              </a:rPr>
              <a:t>。</a:t>
            </a:r>
            <a:endParaRPr kumimoji="1" lang="zh-CN" altLang="en-US" sz="3200" b="1" dirty="0">
              <a:latin typeface="华文仿宋" pitchFamily="2" charset="-122"/>
              <a:ea typeface="华文仿宋" pitchFamily="2" charset="-122"/>
            </a:endParaRPr>
          </a:p>
        </p:txBody>
      </p:sp>
      <p:sp>
        <p:nvSpPr>
          <p:cNvPr id="28675" name="Text Box 3"/>
          <p:cNvSpPr txBox="1">
            <a:spLocks noChangeArrowheads="1"/>
          </p:cNvSpPr>
          <p:nvPr/>
        </p:nvSpPr>
        <p:spPr bwMode="auto">
          <a:xfrm>
            <a:off x="609600" y="2590800"/>
            <a:ext cx="7162800" cy="2538413"/>
          </a:xfrm>
          <a:prstGeom prst="rect">
            <a:avLst/>
          </a:prstGeom>
          <a:noFill/>
          <a:ln w="9525">
            <a:noFill/>
            <a:miter lim="800000"/>
          </a:ln>
          <a:effectLst/>
        </p:spPr>
        <p:txBody>
          <a:bodyPr>
            <a:spAutoFit/>
          </a:bodyPr>
          <a:lstStyle/>
          <a:p>
            <a:pPr>
              <a:spcBef>
                <a:spcPct val="50000"/>
              </a:spcBef>
            </a:pPr>
            <a:r>
              <a:rPr kumimoji="1" lang="zh-CN" altLang="en-US" sz="3200" dirty="0" smtClean="0">
                <a:latin typeface="+mn-ea"/>
              </a:rPr>
              <a:t>      </a:t>
            </a:r>
            <a:r>
              <a:rPr kumimoji="1" lang="zh-CN" altLang="en-US" sz="3200" b="1" dirty="0" smtClean="0">
                <a:latin typeface="华文仿宋" pitchFamily="2" charset="-122"/>
                <a:ea typeface="华文仿宋" pitchFamily="2" charset="-122"/>
              </a:rPr>
              <a:t>如果</a:t>
            </a:r>
            <a:r>
              <a:rPr kumimoji="1" lang="zh-CN" altLang="en-US" sz="3200" b="1" dirty="0">
                <a:latin typeface="华文仿宋" pitchFamily="2" charset="-122"/>
                <a:ea typeface="华文仿宋" pitchFamily="2" charset="-122"/>
              </a:rPr>
              <a:t>在人体内的前两道防线都被突破了，那么在人体内最特殊的</a:t>
            </a:r>
            <a:r>
              <a:rPr kumimoji="1" lang="zh-CN" altLang="en-US" sz="3200" b="1" dirty="0">
                <a:solidFill>
                  <a:srgbClr val="FF0000"/>
                </a:solidFill>
                <a:latin typeface="华文仿宋" pitchFamily="2" charset="-122"/>
                <a:ea typeface="华文仿宋" pitchFamily="2" charset="-122"/>
              </a:rPr>
              <a:t>第三道防线</a:t>
            </a:r>
            <a:r>
              <a:rPr kumimoji="1" lang="zh-CN" altLang="en-US" sz="3200" b="1" dirty="0">
                <a:latin typeface="华文仿宋" pitchFamily="2" charset="-122"/>
                <a:ea typeface="华文仿宋" pitchFamily="2" charset="-122"/>
              </a:rPr>
              <a:t>便开始发挥作用，与前两道防线不同，这一防线是后天获得的专门识别、杀灭某一病原</a:t>
            </a:r>
            <a:r>
              <a:rPr kumimoji="1" lang="zh-CN" altLang="en-US" sz="3200" b="1" dirty="0" smtClean="0">
                <a:latin typeface="华文仿宋" pitchFamily="2" charset="-122"/>
                <a:ea typeface="华文仿宋" pitchFamily="2" charset="-122"/>
              </a:rPr>
              <a:t>生物，就是</a:t>
            </a:r>
            <a:r>
              <a:rPr kumimoji="1" lang="zh-CN" altLang="en-US" sz="3200" b="1" dirty="0" smtClean="0">
                <a:solidFill>
                  <a:srgbClr val="FF0000"/>
                </a:solidFill>
                <a:latin typeface="华文仿宋" pitchFamily="2" charset="-122"/>
                <a:ea typeface="华文仿宋" pitchFamily="2" charset="-122"/>
              </a:rPr>
              <a:t>特异性免疫</a:t>
            </a:r>
            <a:r>
              <a:rPr kumimoji="1" lang="zh-CN" altLang="en-US" sz="3200" b="1" dirty="0" smtClean="0">
                <a:latin typeface="华文仿宋" pitchFamily="2" charset="-122"/>
                <a:ea typeface="华文仿宋" pitchFamily="2" charset="-122"/>
              </a:rPr>
              <a:t>。</a:t>
            </a:r>
            <a:endParaRPr kumimoji="1" lang="zh-CN" altLang="en-US" sz="3200" b="1" dirty="0">
              <a:latin typeface="华文仿宋" pitchFamily="2" charset="-122"/>
              <a:ea typeface="华文仿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checkerboard(across)">
                                      <p:cBhvr>
                                        <p:cTn id="1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二、免疫应答的类型</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normAutofit lnSpcReduction="10000"/>
          </a:bodyPr>
          <a:lstStyle/>
          <a:p>
            <a:pPr>
              <a:buNone/>
            </a:pPr>
            <a:r>
              <a:rPr lang="en-US" altLang="zh-CN" b="1" dirty="0" smtClean="0">
                <a:latin typeface="华文仿宋" pitchFamily="2" charset="-122"/>
                <a:ea typeface="华文仿宋" pitchFamily="2" charset="-122"/>
              </a:rPr>
              <a:t>1.</a:t>
            </a:r>
            <a:r>
              <a:rPr lang="zh-CN" altLang="en-US" b="1" dirty="0" smtClean="0">
                <a:latin typeface="华文仿宋" pitchFamily="2" charset="-122"/>
                <a:ea typeface="华文仿宋" pitchFamily="2" charset="-122"/>
              </a:rPr>
              <a:t>根据参与的免疫活性细胞不同分类</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细胞免疫应答</a:t>
            </a:r>
            <a:r>
              <a:rPr lang="zh-CN" altLang="en-US" sz="2800" b="1" dirty="0" smtClean="0">
                <a:latin typeface="华文仿宋" pitchFamily="2" charset="-122"/>
                <a:ea typeface="华文仿宋" pitchFamily="2" charset="-122"/>
              </a:rPr>
              <a:t>：</a:t>
            </a:r>
            <a:r>
              <a:rPr lang="en-US" altLang="zh-CN" sz="2800" b="1" dirty="0" smtClean="0">
                <a:latin typeface="华文仿宋" pitchFamily="2" charset="-122"/>
                <a:ea typeface="华文仿宋" pitchFamily="2" charset="-122"/>
              </a:rPr>
              <a:t>T</a:t>
            </a:r>
            <a:r>
              <a:rPr lang="zh-CN" altLang="en-US" sz="2800" b="1" dirty="0" smtClean="0">
                <a:latin typeface="华文仿宋" pitchFamily="2" charset="-122"/>
                <a:ea typeface="华文仿宋" pitchFamily="2" charset="-122"/>
              </a:rPr>
              <a:t>细胞介导</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体液免疫应答</a:t>
            </a:r>
            <a:r>
              <a:rPr lang="zh-CN" altLang="en-US" sz="2800" b="1" dirty="0" smtClean="0">
                <a:latin typeface="华文仿宋" pitchFamily="2" charset="-122"/>
                <a:ea typeface="华文仿宋" pitchFamily="2" charset="-122"/>
              </a:rPr>
              <a:t>：</a:t>
            </a:r>
            <a:r>
              <a:rPr lang="en-US" altLang="zh-CN" sz="2800" b="1" dirty="0" smtClean="0">
                <a:latin typeface="华文仿宋" pitchFamily="2" charset="-122"/>
                <a:ea typeface="华文仿宋" pitchFamily="2" charset="-122"/>
              </a:rPr>
              <a:t>B</a:t>
            </a:r>
            <a:r>
              <a:rPr lang="zh-CN" altLang="en-US" sz="2800" b="1" dirty="0" smtClean="0">
                <a:latin typeface="华文仿宋" pitchFamily="2" charset="-122"/>
                <a:ea typeface="华文仿宋" pitchFamily="2" charset="-122"/>
              </a:rPr>
              <a:t>细胞介导</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2.</a:t>
            </a:r>
            <a:r>
              <a:rPr lang="zh-CN" altLang="en-US" sz="2800" b="1" dirty="0" smtClean="0">
                <a:latin typeface="华文仿宋" pitchFamily="2" charset="-122"/>
                <a:ea typeface="华文仿宋" pitchFamily="2" charset="-122"/>
              </a:rPr>
              <a:t>根据免疫应答时与抗原接触的次数分类</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初次应答</a:t>
            </a:r>
            <a:r>
              <a:rPr lang="zh-CN" altLang="en-US" sz="2800" b="1" dirty="0" smtClean="0">
                <a:latin typeface="华文仿宋" pitchFamily="2" charset="-122"/>
                <a:ea typeface="华文仿宋" pitchFamily="2" charset="-122"/>
              </a:rPr>
              <a:t>：抗原初次进入机体所产生的应答</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再次应答</a:t>
            </a:r>
            <a:r>
              <a:rPr lang="zh-CN" altLang="en-US" sz="2800" b="1" dirty="0" smtClean="0">
                <a:latin typeface="华文仿宋" pitchFamily="2" charset="-122"/>
                <a:ea typeface="华文仿宋" pitchFamily="2" charset="-122"/>
              </a:rPr>
              <a:t>：抗原再次进入机体所产生的</a:t>
            </a:r>
            <a:r>
              <a:rPr lang="zh-CN" altLang="en-US" sz="2800" b="1" dirty="0" smtClean="0">
                <a:latin typeface="华文仿宋" pitchFamily="2" charset="-122"/>
                <a:ea typeface="华文仿宋" pitchFamily="2" charset="-122"/>
              </a:rPr>
              <a:t>应答</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3.</a:t>
            </a:r>
            <a:r>
              <a:rPr lang="zh-CN" altLang="en-US" sz="2800" b="1" dirty="0" smtClean="0">
                <a:latin typeface="华文仿宋" pitchFamily="2" charset="-122"/>
                <a:ea typeface="华文仿宋" pitchFamily="2" charset="-122"/>
              </a:rPr>
              <a:t>根据免疫反应的结果分类</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正免疫应答</a:t>
            </a:r>
            <a:r>
              <a:rPr lang="zh-CN" altLang="en-US" sz="2800" b="1" dirty="0" smtClean="0">
                <a:latin typeface="华文仿宋" pitchFamily="2" charset="-122"/>
                <a:ea typeface="华文仿宋" pitchFamily="2" charset="-122"/>
              </a:rPr>
              <a:t>：抗原被排除</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solidFill>
                  <a:srgbClr val="FF0000"/>
                </a:solidFill>
                <a:latin typeface="华文仿宋" pitchFamily="2" charset="-122"/>
                <a:ea typeface="华文仿宋" pitchFamily="2" charset="-122"/>
              </a:rPr>
              <a:t>负免疫应答</a:t>
            </a:r>
            <a:r>
              <a:rPr lang="zh-CN" altLang="en-US" sz="2800" b="1" dirty="0" smtClean="0">
                <a:latin typeface="华文仿宋" pitchFamily="2" charset="-122"/>
                <a:ea typeface="华文仿宋" pitchFamily="2" charset="-122"/>
              </a:rPr>
              <a:t>：对抗原无反应，免疫耐受</a:t>
            </a:r>
            <a:endParaRPr lang="zh-CN" altLang="en-US" sz="2800" b="1" dirty="0" smtClean="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三、免疫应答的基本过程</a:t>
            </a:r>
            <a:endParaRPr lang="zh-CN" altLang="en-US" b="1" dirty="0">
              <a:latin typeface="华文仿宋" pitchFamily="2" charset="-122"/>
              <a:ea typeface="华文仿宋" pitchFamily="2" charset="-122"/>
            </a:endParaRPr>
          </a:p>
        </p:txBody>
      </p:sp>
      <p:sp>
        <p:nvSpPr>
          <p:cNvPr id="4" name="Rectangle 5"/>
          <p:cNvSpPr txBox="1">
            <a:spLocks noChangeArrowheads="1"/>
          </p:cNvSpPr>
          <p:nvPr/>
        </p:nvSpPr>
        <p:spPr>
          <a:xfrm>
            <a:off x="533400" y="1752600"/>
            <a:ext cx="79248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rgbClr val="FF0000"/>
                </a:solidFill>
                <a:effectLst/>
                <a:uLnTx/>
                <a:uFillTx/>
                <a:latin typeface="华文仿宋" pitchFamily="2" charset="-122"/>
                <a:ea typeface="华文仿宋" pitchFamily="2" charset="-122"/>
              </a:rPr>
              <a:t>感应阶段</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（抗原的加工和识别在这一阶段完成）</a:t>
            </a:r>
            <a:endPar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2800" b="1" i="0" u="none" strike="noStrike" kern="1200" cap="none" spc="0" normalizeH="0" baseline="0" noProof="0" dirty="0" smtClean="0">
              <a:ln>
                <a:noFill/>
              </a:ln>
              <a:solidFill>
                <a:schemeClr val="hlink"/>
              </a:solidFill>
              <a:effectLst/>
              <a:uLnTx/>
              <a:uFillTx/>
              <a:latin typeface="华文仿宋" pitchFamily="2" charset="-122"/>
              <a:ea typeface="华文仿宋"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rgbClr val="FF0000"/>
                </a:solidFill>
                <a:effectLst/>
                <a:uLnTx/>
                <a:uFillTx/>
                <a:latin typeface="华文仿宋" pitchFamily="2" charset="-122"/>
                <a:ea typeface="华文仿宋" pitchFamily="2" charset="-122"/>
              </a:rPr>
              <a:t>反应阶段</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a:t>
            </a:r>
            <a:r>
              <a:rPr kumimoji="0" lang="en-US" altLang="zh-CN"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T</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淋巴细胞或</a:t>
            </a:r>
            <a:r>
              <a:rPr kumimoji="0" lang="en-US" altLang="zh-CN"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B</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淋巴细胞在识别抗原后，经复杂的信号传递被激活，增殖分化为效应细胞，产生效应分子（细胞因子、抗体）</a:t>
            </a:r>
            <a:endPar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2800" b="1" i="0" u="none" strike="noStrike" kern="1200" cap="none" spc="0" normalizeH="0" baseline="0" noProof="0" dirty="0" smtClean="0">
              <a:ln>
                <a:noFill/>
              </a:ln>
              <a:solidFill>
                <a:schemeClr val="hlink"/>
              </a:solidFill>
              <a:effectLst/>
              <a:uLnTx/>
              <a:uFillTx/>
              <a:latin typeface="华文仿宋" pitchFamily="2" charset="-122"/>
              <a:ea typeface="华文仿宋"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smtClean="0">
                <a:ln>
                  <a:noFill/>
                </a:ln>
                <a:solidFill>
                  <a:srgbClr val="FF0000"/>
                </a:solidFill>
                <a:effectLst/>
                <a:uLnTx/>
                <a:uFillTx/>
                <a:latin typeface="华文仿宋" pitchFamily="2" charset="-122"/>
                <a:ea typeface="华文仿宋" pitchFamily="2" charset="-122"/>
              </a:rPr>
              <a:t>效应阶段</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a:t>
            </a:r>
            <a:r>
              <a:rPr kumimoji="0" lang="en-US" altLang="zh-CN"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T</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淋巴细胞或</a:t>
            </a:r>
            <a:r>
              <a:rPr kumimoji="0" lang="en-US" altLang="zh-CN"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B</a:t>
            </a:r>
            <a:r>
              <a:rPr kumimoji="0" lang="zh-CN" altLang="en-US" sz="2800" b="1" i="0" u="none" strike="noStrike" kern="1200" cap="none" spc="0" normalizeH="0" baseline="0" noProof="0" dirty="0" smtClean="0">
                <a:ln>
                  <a:noFill/>
                </a:ln>
                <a:solidFill>
                  <a:schemeClr val="tx1"/>
                </a:solidFill>
                <a:effectLst/>
                <a:uLnTx/>
                <a:uFillTx/>
                <a:latin typeface="华文仿宋" pitchFamily="2" charset="-122"/>
                <a:ea typeface="华文仿宋" pitchFamily="2" charset="-122"/>
              </a:rPr>
              <a:t>淋巴细胞在识别抗原后，经复杂的信号传递被激活，增殖分化为效应细胞，产生效应分子（细胞因子、抗体）</a:t>
            </a:r>
            <a:endParaRPr kumimoji="0" lang="zh-CN" altLang="en-US" sz="2800" b="1" i="0" u="none" strike="noStrike" kern="1200" cap="none" spc="0" normalizeH="0" baseline="0" noProof="0" dirty="0">
              <a:ln>
                <a:noFill/>
              </a:ln>
              <a:solidFill>
                <a:schemeClr val="tx1"/>
              </a:solidFill>
              <a:effectLst/>
              <a:uLnTx/>
              <a:uFillTx/>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基本过程示意图">
            <a:hlinkClick r:id="rId1"/>
          </p:cNvPr>
          <p:cNvPicPr>
            <a:picLocks noChangeAspect="1" noChangeArrowheads="1"/>
          </p:cNvPicPr>
          <p:nvPr/>
        </p:nvPicPr>
        <p:blipFill>
          <a:blip r:embed="rId2"/>
          <a:srcRect/>
          <a:stretch>
            <a:fillRect/>
          </a:stretch>
        </p:blipFill>
        <p:spPr bwMode="auto">
          <a:xfrm>
            <a:off x="0" y="381000"/>
            <a:ext cx="9144000" cy="6178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四、免疫应答的特点</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normAutofit lnSpcReduction="10000"/>
          </a:bodyPr>
          <a:lstStyle/>
          <a:p>
            <a:pPr>
              <a:buNone/>
            </a:pPr>
            <a:r>
              <a:rPr lang="en-US" altLang="zh-CN" dirty="0" smtClean="0"/>
              <a:t>       </a:t>
            </a:r>
            <a:r>
              <a:rPr lang="zh-CN" altLang="en-US" b="1" dirty="0" smtClean="0">
                <a:latin typeface="华文仿宋" pitchFamily="2" charset="-122"/>
                <a:ea typeface="华文仿宋" pitchFamily="2" charset="-122"/>
              </a:rPr>
              <a:t>免疫应答具有特异性、记忆性、限制性等特点。</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1.</a:t>
            </a:r>
            <a:r>
              <a:rPr lang="zh-CN" altLang="en-US" sz="2800" b="1" dirty="0" smtClean="0">
                <a:solidFill>
                  <a:srgbClr val="FF0000"/>
                </a:solidFill>
                <a:latin typeface="华文仿宋" pitchFamily="2" charset="-122"/>
                <a:ea typeface="华文仿宋" pitchFamily="2" charset="-122"/>
              </a:rPr>
              <a:t>特异性</a:t>
            </a:r>
            <a:r>
              <a:rPr lang="zh-CN" altLang="en-US" sz="2800" b="1" dirty="0" smtClean="0">
                <a:solidFill>
                  <a:srgbClr val="FF0000"/>
                </a:solidFill>
                <a:latin typeface="华文仿宋" pitchFamily="2" charset="-122"/>
                <a:ea typeface="华文仿宋" pitchFamily="2" charset="-122"/>
              </a:rPr>
              <a:t>：</a:t>
            </a:r>
            <a:r>
              <a:rPr lang="zh-CN" altLang="en-US" sz="2800" b="1" dirty="0" smtClean="0">
                <a:latin typeface="华文仿宋" pitchFamily="2" charset="-122"/>
                <a:ea typeface="华文仿宋" pitchFamily="2" charset="-122"/>
              </a:rPr>
              <a:t>即免疫应答具有针对性。当机体受到某一抗原刺激后，只发生对该抗原的免疫应答，产生针对该抗原的抗体或效应淋巴细胞。</a:t>
            </a: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2.</a:t>
            </a:r>
            <a:r>
              <a:rPr lang="zh-CN" altLang="en-US" sz="2800" b="1" dirty="0" smtClean="0">
                <a:solidFill>
                  <a:srgbClr val="FF0000"/>
                </a:solidFill>
                <a:latin typeface="华文仿宋" pitchFamily="2" charset="-122"/>
                <a:ea typeface="华文仿宋" pitchFamily="2" charset="-122"/>
              </a:rPr>
              <a:t>记忆性</a:t>
            </a:r>
            <a:r>
              <a:rPr lang="zh-CN" altLang="en-US" sz="2800" b="1" dirty="0" smtClean="0">
                <a:latin typeface="华文仿宋" pitchFamily="2" charset="-122"/>
                <a:ea typeface="华文仿宋" pitchFamily="2" charset="-122"/>
              </a:rPr>
              <a:t>：即免疫系统对抗原的刺激具有记忆性。机体初次受到某种抗原刺激后，可产生针对该抗原的记忆细胞，当集体再一次接触统一抗原刺激时，可迅速产生免疫效应。</a:t>
            </a:r>
            <a:endParaRPr lang="en-US" altLang="zh-CN" sz="2800"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571744"/>
            <a:ext cx="8229600" cy="3554419"/>
          </a:xfrm>
        </p:spPr>
        <p:txBody>
          <a:bodyPr/>
          <a:lstStyle/>
          <a:p>
            <a:pPr>
              <a:buNone/>
            </a:pPr>
            <a:r>
              <a:rPr lang="en-US" altLang="zh-CN" dirty="0" smtClean="0"/>
              <a:t>3.</a:t>
            </a:r>
            <a:r>
              <a:rPr lang="en-US" altLang="zh-CN" dirty="0" smtClean="0">
                <a:solidFill>
                  <a:srgbClr val="FF0000"/>
                </a:solidFill>
              </a:rPr>
              <a:t>MHC</a:t>
            </a:r>
            <a:r>
              <a:rPr lang="zh-CN" altLang="en-US" b="1" dirty="0" smtClean="0">
                <a:solidFill>
                  <a:srgbClr val="FF0000"/>
                </a:solidFill>
                <a:latin typeface="华文仿宋" pitchFamily="2" charset="-122"/>
                <a:ea typeface="华文仿宋" pitchFamily="2" charset="-122"/>
              </a:rPr>
              <a:t>限制性</a:t>
            </a:r>
            <a:r>
              <a:rPr lang="zh-CN" altLang="en-US" b="1" dirty="0" smtClean="0">
                <a:latin typeface="华文仿宋" pitchFamily="2" charset="-122"/>
                <a:ea typeface="华文仿宋" pitchFamily="2" charset="-122"/>
              </a:rPr>
              <a:t>：</a:t>
            </a:r>
            <a:r>
              <a:rPr lang="en-US" altLang="zh-CN" b="1" dirty="0" smtClean="0">
                <a:latin typeface="华文仿宋" pitchFamily="2" charset="-122"/>
                <a:ea typeface="华文仿宋" pitchFamily="2" charset="-122"/>
              </a:rPr>
              <a:t>T</a:t>
            </a:r>
            <a:r>
              <a:rPr lang="zh-CN" altLang="en-US" b="1" dirty="0" smtClean="0">
                <a:latin typeface="华文仿宋" pitchFamily="2" charset="-122"/>
                <a:ea typeface="华文仿宋" pitchFamily="2" charset="-122"/>
              </a:rPr>
              <a:t>细胞通过抗原受体（</a:t>
            </a:r>
            <a:r>
              <a:rPr lang="en-US" altLang="zh-CN" b="1" dirty="0" smtClean="0">
                <a:latin typeface="华文仿宋" pitchFamily="2" charset="-122"/>
                <a:ea typeface="华文仿宋" pitchFamily="2" charset="-122"/>
              </a:rPr>
              <a:t>TCR</a:t>
            </a:r>
            <a:r>
              <a:rPr lang="zh-CN" altLang="en-US" b="1" dirty="0" smtClean="0">
                <a:latin typeface="华文仿宋" pitchFamily="2" charset="-122"/>
                <a:ea typeface="华文仿宋" pitchFamily="2" charset="-122"/>
              </a:rPr>
              <a:t>）识别抗原提呈细胞（</a:t>
            </a:r>
            <a:r>
              <a:rPr lang="en-US" altLang="zh-CN" b="1" dirty="0" smtClean="0">
                <a:latin typeface="华文仿宋" pitchFamily="2" charset="-122"/>
                <a:ea typeface="华文仿宋" pitchFamily="2" charset="-122"/>
              </a:rPr>
              <a:t>APC</a:t>
            </a:r>
            <a:r>
              <a:rPr lang="zh-CN" altLang="en-US" b="1" dirty="0" smtClean="0">
                <a:latin typeface="华文仿宋" pitchFamily="2" charset="-122"/>
                <a:ea typeface="华文仿宋" pitchFamily="2" charset="-122"/>
              </a:rPr>
              <a:t>）、靶细胞上的抗原肽时，也要同时识别与抗原肽结合的</a:t>
            </a:r>
            <a:r>
              <a:rPr lang="en-US" altLang="zh-CN" b="1" dirty="0" smtClean="0">
                <a:latin typeface="华文仿宋" pitchFamily="2" charset="-122"/>
                <a:ea typeface="华文仿宋" pitchFamily="2" charset="-122"/>
              </a:rPr>
              <a:t>MHC</a:t>
            </a:r>
            <a:r>
              <a:rPr lang="zh-CN" altLang="en-US" b="1" dirty="0" smtClean="0">
                <a:latin typeface="华文仿宋" pitchFamily="2" charset="-122"/>
                <a:ea typeface="华文仿宋" pitchFamily="2" charset="-122"/>
              </a:rPr>
              <a:t>（</a:t>
            </a:r>
            <a:r>
              <a:rPr lang="zh-CN" altLang="en-US" b="1" dirty="0" smtClean="0">
                <a:latin typeface="华文仿宋" pitchFamily="2" charset="-122"/>
                <a:ea typeface="华文仿宋" pitchFamily="2" charset="-122"/>
              </a:rPr>
              <a:t>主要组织相容性复合体）分子</a:t>
            </a:r>
            <a:r>
              <a:rPr lang="zh-CN" altLang="en-US" b="1" dirty="0" smtClean="0">
                <a:latin typeface="华文仿宋" pitchFamily="2" charset="-122"/>
                <a:ea typeface="华文仿宋" pitchFamily="2" charset="-122"/>
              </a:rPr>
              <a:t>，这一现象称为</a:t>
            </a:r>
            <a:r>
              <a:rPr lang="en-US" altLang="zh-CN" b="1" dirty="0" smtClean="0">
                <a:latin typeface="华文仿宋" pitchFamily="2" charset="-122"/>
                <a:ea typeface="华文仿宋" pitchFamily="2" charset="-122"/>
              </a:rPr>
              <a:t>MHC</a:t>
            </a:r>
            <a:r>
              <a:rPr lang="zh-CN" altLang="en-US" b="1" dirty="0" smtClean="0">
                <a:latin typeface="华文仿宋" pitchFamily="2" charset="-122"/>
                <a:ea typeface="华文仿宋" pitchFamily="2" charset="-122"/>
              </a:rPr>
              <a:t>限制性。</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五、体液免疫应答</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lstStyle/>
          <a:p>
            <a:pPr>
              <a:buNone/>
            </a:pPr>
            <a:r>
              <a:rPr lang="en-US" altLang="zh-CN" dirty="0" smtClean="0"/>
              <a:t>         </a:t>
            </a:r>
            <a:r>
              <a:rPr lang="zh-CN" altLang="en-US" sz="3600" b="1" dirty="0" smtClean="0">
                <a:latin typeface="华文仿宋" pitchFamily="2" charset="-122"/>
                <a:ea typeface="华文仿宋" pitchFamily="2" charset="-122"/>
              </a:rPr>
              <a:t>体液免疫应答是指</a:t>
            </a:r>
            <a:r>
              <a:rPr lang="en-US" altLang="zh-CN" sz="3600" b="1" dirty="0" smtClean="0">
                <a:latin typeface="华文仿宋" pitchFamily="2" charset="-122"/>
                <a:ea typeface="华文仿宋" pitchFamily="2" charset="-122"/>
              </a:rPr>
              <a:t>B</a:t>
            </a:r>
            <a:r>
              <a:rPr lang="zh-CN" altLang="en-US" sz="3600" b="1" dirty="0" smtClean="0">
                <a:latin typeface="华文仿宋" pitchFamily="2" charset="-122"/>
                <a:ea typeface="华文仿宋" pitchFamily="2" charset="-122"/>
              </a:rPr>
              <a:t>细胞介导的免疫应答。</a:t>
            </a:r>
            <a:r>
              <a:rPr lang="en-US" altLang="zh-CN" sz="3600" b="1" dirty="0" smtClean="0">
                <a:latin typeface="华文仿宋" pitchFamily="2" charset="-122"/>
                <a:ea typeface="华文仿宋" pitchFamily="2" charset="-122"/>
              </a:rPr>
              <a:t>B</a:t>
            </a:r>
            <a:r>
              <a:rPr lang="zh-CN" altLang="en-US" sz="3600" b="1" dirty="0" smtClean="0">
                <a:latin typeface="华文仿宋" pitchFamily="2" charset="-122"/>
                <a:ea typeface="华文仿宋" pitchFamily="2" charset="-122"/>
              </a:rPr>
              <a:t>细胞接受抗原刺激后增殖、分化为浆细胞，合成分泌抗体，因抗体主要存在于血清等体液中，故将抗体介导的免疫反应称为</a:t>
            </a:r>
            <a:r>
              <a:rPr lang="zh-CN" altLang="en-US" sz="3600" b="1" dirty="0" smtClean="0">
                <a:solidFill>
                  <a:srgbClr val="FF0000"/>
                </a:solidFill>
                <a:latin typeface="华文仿宋" pitchFamily="2" charset="-122"/>
                <a:ea typeface="华文仿宋" pitchFamily="2" charset="-122"/>
              </a:rPr>
              <a:t>体液免疫</a:t>
            </a:r>
            <a:r>
              <a:rPr lang="zh-CN" altLang="en-US" sz="3600" b="1" dirty="0" smtClean="0">
                <a:latin typeface="华文仿宋" pitchFamily="2" charset="-122"/>
                <a:ea typeface="华文仿宋" pitchFamily="2" charset="-122"/>
              </a:rPr>
              <a:t>。</a:t>
            </a:r>
            <a:endParaRPr lang="zh-CN" altLang="en-US"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图片5 拷贝"/>
          <p:cNvPicPr>
            <a:picLocks noChangeAspect="1" noChangeArrowheads="1"/>
          </p:cNvPicPr>
          <p:nvPr/>
        </p:nvPicPr>
        <p:blipFill>
          <a:blip r:embed="rId1"/>
          <a:srcRect/>
          <a:stretch>
            <a:fillRect/>
          </a:stretch>
        </p:blipFill>
        <p:spPr bwMode="auto">
          <a:xfrm>
            <a:off x="0" y="0"/>
            <a:ext cx="4427538" cy="6858000"/>
          </a:xfrm>
          <a:prstGeom prst="rect">
            <a:avLst/>
          </a:prstGeom>
          <a:noFill/>
        </p:spPr>
      </p:pic>
      <p:sp>
        <p:nvSpPr>
          <p:cNvPr id="34822" name="Rectangle 6"/>
          <p:cNvSpPr>
            <a:spLocks noChangeArrowheads="1"/>
          </p:cNvSpPr>
          <p:nvPr/>
        </p:nvSpPr>
        <p:spPr bwMode="auto">
          <a:xfrm>
            <a:off x="4438650" y="1327150"/>
            <a:ext cx="2149475" cy="519113"/>
          </a:xfrm>
          <a:prstGeom prst="rect">
            <a:avLst/>
          </a:prstGeom>
          <a:noFill/>
          <a:ln w="9525">
            <a:noFill/>
            <a:miter lim="800000"/>
          </a:ln>
          <a:effectLst/>
        </p:spPr>
        <p:txBody>
          <a:bodyPr wrap="none">
            <a:spAutoFit/>
          </a:bodyPr>
          <a:lstStyle/>
          <a:p>
            <a:r>
              <a:rPr lang="en-US" altLang="zh-CN" dirty="0">
                <a:solidFill>
                  <a:srgbClr val="FF0000"/>
                </a:solidFill>
                <a:latin typeface="黑体" panose="02010609060101010101" pitchFamily="2" charset="-122"/>
              </a:rPr>
              <a:t>1</a:t>
            </a:r>
            <a:r>
              <a:rPr lang="zh-CN" altLang="en-US" dirty="0">
                <a:solidFill>
                  <a:srgbClr val="FF0000"/>
                </a:solidFill>
                <a:latin typeface="黑体" panose="02010609060101010101" pitchFamily="2" charset="-122"/>
              </a:rPr>
              <a:t>、感应阶段</a:t>
            </a:r>
            <a:endParaRPr lang="zh-CN" altLang="en-US" dirty="0">
              <a:solidFill>
                <a:srgbClr val="FF0000"/>
              </a:solidFill>
              <a:latin typeface="黑体" panose="02010609060101010101" pitchFamily="2" charset="-122"/>
            </a:endParaRPr>
          </a:p>
        </p:txBody>
      </p:sp>
      <p:sp>
        <p:nvSpPr>
          <p:cNvPr id="34823" name="Rectangle 7"/>
          <p:cNvSpPr>
            <a:spLocks noChangeArrowheads="1"/>
          </p:cNvSpPr>
          <p:nvPr/>
        </p:nvSpPr>
        <p:spPr bwMode="auto">
          <a:xfrm>
            <a:off x="4438650" y="3043238"/>
            <a:ext cx="2149475" cy="519112"/>
          </a:xfrm>
          <a:prstGeom prst="rect">
            <a:avLst/>
          </a:prstGeom>
          <a:noFill/>
          <a:ln w="9525">
            <a:noFill/>
            <a:miter lim="800000"/>
          </a:ln>
          <a:effectLst/>
        </p:spPr>
        <p:txBody>
          <a:bodyPr wrap="none">
            <a:spAutoFit/>
          </a:bodyPr>
          <a:lstStyle/>
          <a:p>
            <a:r>
              <a:rPr lang="en-US" altLang="zh-CN">
                <a:solidFill>
                  <a:srgbClr val="FF0000"/>
                </a:solidFill>
                <a:latin typeface="黑体" panose="02010609060101010101" pitchFamily="2" charset="-122"/>
              </a:rPr>
              <a:t>2</a:t>
            </a:r>
            <a:r>
              <a:rPr lang="zh-CN" altLang="en-US">
                <a:solidFill>
                  <a:srgbClr val="FF0000"/>
                </a:solidFill>
                <a:latin typeface="黑体" panose="02010609060101010101" pitchFamily="2" charset="-122"/>
              </a:rPr>
              <a:t>、反应阶段</a:t>
            </a:r>
            <a:endParaRPr lang="zh-CN" altLang="en-US">
              <a:solidFill>
                <a:srgbClr val="FF0000"/>
              </a:solidFill>
              <a:latin typeface="黑体" panose="02010609060101010101" pitchFamily="2" charset="-122"/>
            </a:endParaRPr>
          </a:p>
        </p:txBody>
      </p:sp>
      <p:sp>
        <p:nvSpPr>
          <p:cNvPr id="34824" name="Rectangle 8"/>
          <p:cNvSpPr>
            <a:spLocks noChangeArrowheads="1"/>
          </p:cNvSpPr>
          <p:nvPr/>
        </p:nvSpPr>
        <p:spPr bwMode="auto">
          <a:xfrm>
            <a:off x="4427538" y="5070475"/>
            <a:ext cx="2149475" cy="519113"/>
          </a:xfrm>
          <a:prstGeom prst="rect">
            <a:avLst/>
          </a:prstGeom>
          <a:noFill/>
          <a:ln w="9525">
            <a:noFill/>
            <a:miter lim="800000"/>
          </a:ln>
          <a:effectLst/>
        </p:spPr>
        <p:txBody>
          <a:bodyPr wrap="none">
            <a:spAutoFit/>
          </a:bodyPr>
          <a:lstStyle/>
          <a:p>
            <a:r>
              <a:rPr lang="en-US" altLang="zh-CN">
                <a:solidFill>
                  <a:srgbClr val="FF0000"/>
                </a:solidFill>
                <a:latin typeface="黑体" panose="02010609060101010101" pitchFamily="2" charset="-122"/>
              </a:rPr>
              <a:t>3</a:t>
            </a:r>
            <a:r>
              <a:rPr lang="zh-CN" altLang="en-US">
                <a:solidFill>
                  <a:srgbClr val="FF0000"/>
                </a:solidFill>
                <a:latin typeface="黑体" panose="02010609060101010101" pitchFamily="2" charset="-122"/>
              </a:rPr>
              <a:t>、效应阶段</a:t>
            </a:r>
            <a:endParaRPr lang="zh-CN" altLang="en-US">
              <a:solidFill>
                <a:srgbClr val="FF0000"/>
              </a:solidFill>
              <a:latin typeface="黑体" panose="02010609060101010101" pitchFamily="2" charset="-122"/>
            </a:endParaRPr>
          </a:p>
        </p:txBody>
      </p:sp>
      <p:sp>
        <p:nvSpPr>
          <p:cNvPr id="34825" name="Rectangle 9"/>
          <p:cNvSpPr>
            <a:spLocks noChangeArrowheads="1"/>
          </p:cNvSpPr>
          <p:nvPr/>
        </p:nvSpPr>
        <p:spPr bwMode="auto">
          <a:xfrm>
            <a:off x="4572000" y="333375"/>
            <a:ext cx="4321175" cy="594906"/>
          </a:xfrm>
          <a:prstGeom prst="rect">
            <a:avLst/>
          </a:prstGeom>
          <a:noFill/>
          <a:ln w="9525">
            <a:noFill/>
            <a:miter lim="800000"/>
          </a:ln>
          <a:effectLst/>
        </p:spPr>
        <p:txBody>
          <a:bodyPr>
            <a:spAutoFit/>
          </a:bodyPr>
          <a:lstStyle/>
          <a:p>
            <a:pPr>
              <a:lnSpc>
                <a:spcPct val="90000"/>
              </a:lnSpc>
              <a:spcBef>
                <a:spcPct val="20000"/>
              </a:spcBef>
              <a:buClr>
                <a:schemeClr val="folHlink"/>
              </a:buClr>
              <a:buSzPct val="60000"/>
              <a:buFont typeface="Wingdings" panose="05000000000000000000" pitchFamily="2" charset="2"/>
              <a:buNone/>
            </a:pPr>
            <a:r>
              <a:rPr lang="zh-CN" altLang="en-US" sz="3600" b="1" dirty="0" smtClean="0">
                <a:latin typeface="华文仿宋" pitchFamily="2" charset="-122"/>
                <a:ea typeface="华文仿宋" pitchFamily="2" charset="-122"/>
              </a:rPr>
              <a:t>体液免疫</a:t>
            </a:r>
            <a:r>
              <a:rPr lang="zh-CN" altLang="en-US" sz="3600" b="1" dirty="0">
                <a:latin typeface="华文仿宋" pitchFamily="2" charset="-122"/>
                <a:ea typeface="华文仿宋" pitchFamily="2" charset="-122"/>
              </a:rPr>
              <a:t>过程</a:t>
            </a:r>
            <a:endParaRPr lang="zh-CN" altLang="en-US" sz="3600" b="1" dirty="0">
              <a:latin typeface="华文仿宋" pitchFamily="2" charset="-122"/>
              <a:ea typeface="华文仿宋" pitchFamily="2" charset="-122"/>
            </a:endParaRPr>
          </a:p>
        </p:txBody>
      </p:sp>
      <p:sp>
        <p:nvSpPr>
          <p:cNvPr id="34826" name="Text Box 10"/>
          <p:cNvSpPr txBox="1">
            <a:spLocks noChangeArrowheads="1"/>
          </p:cNvSpPr>
          <p:nvPr/>
        </p:nvSpPr>
        <p:spPr bwMode="auto">
          <a:xfrm>
            <a:off x="4860925" y="1901825"/>
            <a:ext cx="4248150" cy="519113"/>
          </a:xfrm>
          <a:prstGeom prst="rect">
            <a:avLst/>
          </a:prstGeom>
          <a:noFill/>
          <a:ln w="9525">
            <a:noFill/>
            <a:miter lim="800000"/>
          </a:ln>
          <a:effectLst/>
        </p:spPr>
        <p:txBody>
          <a:bodyPr>
            <a:spAutoFit/>
          </a:bodyPr>
          <a:lstStyle/>
          <a:p>
            <a:pPr>
              <a:spcBef>
                <a:spcPct val="50000"/>
              </a:spcBef>
            </a:pPr>
            <a:r>
              <a:rPr lang="zh-CN" altLang="en-US" dirty="0"/>
              <a:t>抗原处理、呈递和识别。</a:t>
            </a:r>
            <a:endParaRPr lang="zh-CN" altLang="en-US" dirty="0"/>
          </a:p>
        </p:txBody>
      </p:sp>
      <p:sp>
        <p:nvSpPr>
          <p:cNvPr id="34827" name="Text Box 11"/>
          <p:cNvSpPr txBox="1">
            <a:spLocks noChangeArrowheads="1"/>
          </p:cNvSpPr>
          <p:nvPr/>
        </p:nvSpPr>
        <p:spPr bwMode="auto">
          <a:xfrm>
            <a:off x="4932363" y="3692525"/>
            <a:ext cx="3816350" cy="946150"/>
          </a:xfrm>
          <a:prstGeom prst="rect">
            <a:avLst/>
          </a:prstGeom>
          <a:noFill/>
          <a:ln w="9525">
            <a:noFill/>
            <a:miter lim="800000"/>
          </a:ln>
          <a:effectLst/>
        </p:spPr>
        <p:txBody>
          <a:bodyPr>
            <a:spAutoFit/>
          </a:bodyPr>
          <a:lstStyle/>
          <a:p>
            <a:pPr>
              <a:spcBef>
                <a:spcPct val="50000"/>
              </a:spcBef>
            </a:pPr>
            <a:r>
              <a:rPr lang="en-US" altLang="zh-CN"/>
              <a:t>B</a:t>
            </a:r>
            <a:r>
              <a:rPr lang="zh-CN" altLang="en-US"/>
              <a:t>细胞增殖分化，以及记忆细胞形成。</a:t>
            </a:r>
            <a:endParaRPr lang="zh-CN" altLang="en-US"/>
          </a:p>
        </p:txBody>
      </p:sp>
      <p:sp>
        <p:nvSpPr>
          <p:cNvPr id="34828" name="Text Box 12"/>
          <p:cNvSpPr txBox="1">
            <a:spLocks noChangeArrowheads="1"/>
          </p:cNvSpPr>
          <p:nvPr/>
        </p:nvSpPr>
        <p:spPr bwMode="auto">
          <a:xfrm>
            <a:off x="4932363" y="5646738"/>
            <a:ext cx="3743325" cy="519112"/>
          </a:xfrm>
          <a:prstGeom prst="rect">
            <a:avLst/>
          </a:prstGeom>
          <a:noFill/>
          <a:ln w="9525">
            <a:noFill/>
            <a:miter lim="800000"/>
          </a:ln>
          <a:effectLst/>
        </p:spPr>
        <p:txBody>
          <a:bodyPr>
            <a:spAutoFit/>
          </a:bodyPr>
          <a:lstStyle/>
          <a:p>
            <a:pPr>
              <a:spcBef>
                <a:spcPct val="50000"/>
              </a:spcBef>
            </a:pPr>
            <a:r>
              <a:rPr lang="zh-CN" altLang="en-US"/>
              <a:t>抗体发挥免疫效应。</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blinds(horizontal)">
                                      <p:cBhvr>
                                        <p:cTn id="7" dur="500"/>
                                        <p:tgtEl>
                                          <p:spTgt spid="348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wipe(left)">
                                      <p:cBhvr>
                                        <p:cTn id="11" dur="500"/>
                                        <p:tgtEl>
                                          <p:spTgt spid="3482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4822"/>
                                        </p:tgtEl>
                                        <p:attrNameLst>
                                          <p:attrName>style.visibility</p:attrName>
                                        </p:attrNameLst>
                                      </p:cBhvr>
                                      <p:to>
                                        <p:strVal val="visible"/>
                                      </p:to>
                                    </p:set>
                                    <p:animEffect transition="in" filter="blinds(horizontal)">
                                      <p:cBhvr>
                                        <p:cTn id="15" dur="500"/>
                                        <p:tgtEl>
                                          <p:spTgt spid="3482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4826"/>
                                        </p:tgtEl>
                                        <p:attrNameLst>
                                          <p:attrName>style.visibility</p:attrName>
                                        </p:attrNameLst>
                                      </p:cBhvr>
                                      <p:to>
                                        <p:strVal val="visible"/>
                                      </p:to>
                                    </p:set>
                                    <p:anim calcmode="lin" valueType="num">
                                      <p:cBhvr>
                                        <p:cTn id="19" dur="500" fill="hold"/>
                                        <p:tgtEl>
                                          <p:spTgt spid="3482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4826"/>
                                        </p:tgtEl>
                                        <p:attrNameLst>
                                          <p:attrName>ppt_y</p:attrName>
                                        </p:attrNameLst>
                                      </p:cBhvr>
                                      <p:tavLst>
                                        <p:tav tm="0">
                                          <p:val>
                                            <p:strVal val="#ppt_y"/>
                                          </p:val>
                                        </p:tav>
                                        <p:tav tm="100000">
                                          <p:val>
                                            <p:strVal val="#ppt_y"/>
                                          </p:val>
                                        </p:tav>
                                      </p:tavLst>
                                    </p:anim>
                                    <p:anim calcmode="lin" valueType="num">
                                      <p:cBhvr>
                                        <p:cTn id="21" dur="500" fill="hold"/>
                                        <p:tgtEl>
                                          <p:spTgt spid="3482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482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4826"/>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4823"/>
                                        </p:tgtEl>
                                        <p:attrNameLst>
                                          <p:attrName>style.visibility</p:attrName>
                                        </p:attrNameLst>
                                      </p:cBhvr>
                                      <p:to>
                                        <p:strVal val="visible"/>
                                      </p:to>
                                    </p:set>
                                    <p:animEffect transition="in" filter="blinds(horizontal)">
                                      <p:cBhvr>
                                        <p:cTn id="27" dur="500"/>
                                        <p:tgtEl>
                                          <p:spTgt spid="34823"/>
                                        </p:tgtEl>
                                      </p:cBhvr>
                                    </p:animEffect>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4827"/>
                                        </p:tgtEl>
                                        <p:attrNameLst>
                                          <p:attrName>style.visibility</p:attrName>
                                        </p:attrNameLst>
                                      </p:cBhvr>
                                      <p:to>
                                        <p:strVal val="visible"/>
                                      </p:to>
                                    </p:set>
                                    <p:anim calcmode="lin" valueType="num">
                                      <p:cBhvr>
                                        <p:cTn id="31" dur="500" fill="hold"/>
                                        <p:tgtEl>
                                          <p:spTgt spid="3482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4827"/>
                                        </p:tgtEl>
                                        <p:attrNameLst>
                                          <p:attrName>ppt_y</p:attrName>
                                        </p:attrNameLst>
                                      </p:cBhvr>
                                      <p:tavLst>
                                        <p:tav tm="0">
                                          <p:val>
                                            <p:strVal val="#ppt_y"/>
                                          </p:val>
                                        </p:tav>
                                        <p:tav tm="100000">
                                          <p:val>
                                            <p:strVal val="#ppt_y"/>
                                          </p:val>
                                        </p:tav>
                                      </p:tavLst>
                                    </p:anim>
                                    <p:anim calcmode="lin" valueType="num">
                                      <p:cBhvr>
                                        <p:cTn id="33" dur="500" fill="hold"/>
                                        <p:tgtEl>
                                          <p:spTgt spid="3482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48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4827"/>
                                        </p:tgtEl>
                                      </p:cBhvr>
                                    </p:animEffect>
                                  </p:childTnLst>
                                </p:cTn>
                              </p:par>
                            </p:childTnLst>
                          </p:cTn>
                        </p:par>
                        <p:par>
                          <p:cTn id="36" fill="hold">
                            <p:stCondLst>
                              <p:cond delay="4300"/>
                            </p:stCondLst>
                            <p:childTnLst>
                              <p:par>
                                <p:cTn id="37" presetID="3" presetClass="entr" presetSubtype="10" fill="hold" grpId="0" nodeType="afterEffect">
                                  <p:stCondLst>
                                    <p:cond delay="0"/>
                                  </p:stCondLst>
                                  <p:childTnLst>
                                    <p:set>
                                      <p:cBhvr>
                                        <p:cTn id="38" dur="1" fill="hold">
                                          <p:stCondLst>
                                            <p:cond delay="0"/>
                                          </p:stCondLst>
                                        </p:cTn>
                                        <p:tgtEl>
                                          <p:spTgt spid="34824"/>
                                        </p:tgtEl>
                                        <p:attrNameLst>
                                          <p:attrName>style.visibility</p:attrName>
                                        </p:attrNameLst>
                                      </p:cBhvr>
                                      <p:to>
                                        <p:strVal val="visible"/>
                                      </p:to>
                                    </p:set>
                                    <p:animEffect transition="in" filter="blinds(horizontal)">
                                      <p:cBhvr>
                                        <p:cTn id="39" dur="500"/>
                                        <p:tgtEl>
                                          <p:spTgt spid="34824"/>
                                        </p:tgtEl>
                                      </p:cBhvr>
                                    </p:animEffect>
                                  </p:childTnLst>
                                </p:cTn>
                              </p:par>
                            </p:childTnLst>
                          </p:cTn>
                        </p:par>
                        <p:par>
                          <p:cTn id="40" fill="hold">
                            <p:stCondLst>
                              <p:cond delay="48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4828"/>
                                        </p:tgtEl>
                                        <p:attrNameLst>
                                          <p:attrName>style.visibility</p:attrName>
                                        </p:attrNameLst>
                                      </p:cBhvr>
                                      <p:to>
                                        <p:strVal val="visible"/>
                                      </p:to>
                                    </p:set>
                                    <p:anim calcmode="lin" valueType="num">
                                      <p:cBhvr>
                                        <p:cTn id="43" dur="500" fill="hold"/>
                                        <p:tgtEl>
                                          <p:spTgt spid="34828"/>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4828"/>
                                        </p:tgtEl>
                                        <p:attrNameLst>
                                          <p:attrName>ppt_y</p:attrName>
                                        </p:attrNameLst>
                                      </p:cBhvr>
                                      <p:tavLst>
                                        <p:tav tm="0">
                                          <p:val>
                                            <p:strVal val="#ppt_y"/>
                                          </p:val>
                                        </p:tav>
                                        <p:tav tm="100000">
                                          <p:val>
                                            <p:strVal val="#ppt_y"/>
                                          </p:val>
                                        </p:tav>
                                      </p:tavLst>
                                    </p:anim>
                                    <p:anim calcmode="lin" valueType="num">
                                      <p:cBhvr>
                                        <p:cTn id="45" dur="500" fill="hold"/>
                                        <p:tgtEl>
                                          <p:spTgt spid="34828"/>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482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P spid="34826" grpId="0"/>
      <p:bldP spid="34827" grpId="0"/>
      <p:bldP spid="348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zh-CN" altLang="en-US">
                <a:solidFill>
                  <a:srgbClr val="FF0000"/>
                </a:solidFill>
              </a:rPr>
              <a:t>体液免疫</a:t>
            </a:r>
            <a:endParaRPr lang="zh-CN" altLang="en-US">
              <a:solidFill>
                <a:srgbClr val="FF0000"/>
              </a:solidFill>
            </a:endParaRPr>
          </a:p>
        </p:txBody>
      </p:sp>
      <p:grpSp>
        <p:nvGrpSpPr>
          <p:cNvPr id="2" name="Group 3"/>
          <p:cNvGrpSpPr/>
          <p:nvPr/>
        </p:nvGrpSpPr>
        <p:grpSpPr bwMode="auto">
          <a:xfrm>
            <a:off x="323850" y="1989138"/>
            <a:ext cx="8377238" cy="4187825"/>
            <a:chOff x="204" y="1071"/>
            <a:chExt cx="5277" cy="2638"/>
          </a:xfrm>
        </p:grpSpPr>
        <p:pic>
          <p:nvPicPr>
            <p:cNvPr id="35844" name="Picture 4" descr="pic_6374"/>
            <p:cNvPicPr>
              <a:picLocks noChangeAspect="1" noChangeArrowheads="1"/>
            </p:cNvPicPr>
            <p:nvPr/>
          </p:nvPicPr>
          <p:blipFill>
            <a:blip r:embed="rId1">
              <a:lum contrast="12000"/>
            </a:blip>
            <a:srcRect/>
            <a:stretch>
              <a:fillRect/>
            </a:stretch>
          </p:blipFill>
          <p:spPr bwMode="auto">
            <a:xfrm>
              <a:off x="204" y="1071"/>
              <a:ext cx="5261" cy="2023"/>
            </a:xfrm>
            <a:prstGeom prst="rect">
              <a:avLst/>
            </a:prstGeom>
            <a:noFill/>
          </p:spPr>
        </p:pic>
        <p:sp>
          <p:nvSpPr>
            <p:cNvPr id="35845" name="Line 5"/>
            <p:cNvSpPr>
              <a:spLocks noChangeShapeType="1"/>
            </p:cNvSpPr>
            <p:nvPr/>
          </p:nvSpPr>
          <p:spPr bwMode="auto">
            <a:xfrm>
              <a:off x="393" y="3094"/>
              <a:ext cx="0" cy="517"/>
            </a:xfrm>
            <a:prstGeom prst="line">
              <a:avLst/>
            </a:prstGeom>
            <a:noFill/>
            <a:ln w="28575">
              <a:solidFill>
                <a:srgbClr val="FF0000"/>
              </a:solidFill>
              <a:round/>
            </a:ln>
            <a:effectLst/>
          </p:spPr>
          <p:txBody>
            <a:bodyPr/>
            <a:lstStyle/>
            <a:p>
              <a:endParaRPr lang="zh-CN" altLang="en-US"/>
            </a:p>
          </p:txBody>
        </p:sp>
        <p:sp>
          <p:nvSpPr>
            <p:cNvPr id="35846" name="Line 6"/>
            <p:cNvSpPr>
              <a:spLocks noChangeShapeType="1"/>
            </p:cNvSpPr>
            <p:nvPr/>
          </p:nvSpPr>
          <p:spPr bwMode="auto">
            <a:xfrm>
              <a:off x="2937" y="3168"/>
              <a:ext cx="0" cy="443"/>
            </a:xfrm>
            <a:prstGeom prst="line">
              <a:avLst/>
            </a:prstGeom>
            <a:noFill/>
            <a:ln w="28575">
              <a:solidFill>
                <a:srgbClr val="FF0000"/>
              </a:solidFill>
              <a:round/>
            </a:ln>
            <a:effectLst/>
          </p:spPr>
          <p:txBody>
            <a:bodyPr/>
            <a:lstStyle/>
            <a:p>
              <a:endParaRPr lang="zh-CN" altLang="en-US"/>
            </a:p>
          </p:txBody>
        </p:sp>
        <p:sp>
          <p:nvSpPr>
            <p:cNvPr id="35847" name="Text Box 7"/>
            <p:cNvSpPr txBox="1">
              <a:spLocks noChangeArrowheads="1"/>
            </p:cNvSpPr>
            <p:nvPr/>
          </p:nvSpPr>
          <p:spPr bwMode="auto">
            <a:xfrm>
              <a:off x="1292" y="3113"/>
              <a:ext cx="588" cy="596"/>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Times New Roman" panose="02020603050405020304" pitchFamily="18" charset="0"/>
                </a:rPr>
                <a:t>感应</a:t>
              </a:r>
              <a:br>
                <a:rPr kumimoji="1" lang="zh-CN" altLang="en-US">
                  <a:solidFill>
                    <a:srgbClr val="0000CC"/>
                  </a:solidFill>
                  <a:latin typeface="Times New Roman" panose="02020603050405020304" pitchFamily="18" charset="0"/>
                </a:rPr>
              </a:br>
              <a:r>
                <a:rPr kumimoji="1" lang="zh-CN" altLang="en-US">
                  <a:solidFill>
                    <a:srgbClr val="0000CC"/>
                  </a:solidFill>
                  <a:latin typeface="Times New Roman" panose="02020603050405020304" pitchFamily="18" charset="0"/>
                </a:rPr>
                <a:t>阶段</a:t>
              </a:r>
              <a:endParaRPr kumimoji="1" lang="zh-CN" altLang="en-US">
                <a:solidFill>
                  <a:srgbClr val="0000CC"/>
                </a:solidFill>
                <a:latin typeface="Times New Roman" panose="02020603050405020304" pitchFamily="18" charset="0"/>
              </a:endParaRPr>
            </a:p>
          </p:txBody>
        </p:sp>
        <p:sp>
          <p:nvSpPr>
            <p:cNvPr id="35848" name="Line 8"/>
            <p:cNvSpPr>
              <a:spLocks noChangeShapeType="1"/>
            </p:cNvSpPr>
            <p:nvPr/>
          </p:nvSpPr>
          <p:spPr bwMode="auto">
            <a:xfrm>
              <a:off x="1791" y="3430"/>
              <a:ext cx="1098" cy="0"/>
            </a:xfrm>
            <a:prstGeom prst="line">
              <a:avLst/>
            </a:prstGeom>
            <a:noFill/>
            <a:ln w="28575">
              <a:solidFill>
                <a:srgbClr val="FF0000"/>
              </a:solidFill>
              <a:round/>
              <a:tailEnd type="triangle" w="med" len="med"/>
            </a:ln>
            <a:effectLst/>
          </p:spPr>
          <p:txBody>
            <a:bodyPr/>
            <a:lstStyle/>
            <a:p>
              <a:endParaRPr lang="zh-CN" altLang="en-US"/>
            </a:p>
          </p:txBody>
        </p:sp>
        <p:sp>
          <p:nvSpPr>
            <p:cNvPr id="35849" name="Line 9"/>
            <p:cNvSpPr>
              <a:spLocks noChangeShapeType="1"/>
            </p:cNvSpPr>
            <p:nvPr/>
          </p:nvSpPr>
          <p:spPr bwMode="auto">
            <a:xfrm flipH="1">
              <a:off x="393" y="3430"/>
              <a:ext cx="945" cy="0"/>
            </a:xfrm>
            <a:prstGeom prst="line">
              <a:avLst/>
            </a:prstGeom>
            <a:noFill/>
            <a:ln w="28575">
              <a:solidFill>
                <a:srgbClr val="FF0000"/>
              </a:solidFill>
              <a:round/>
              <a:tailEnd type="triangle" w="med" len="med"/>
            </a:ln>
            <a:effectLst/>
          </p:spPr>
          <p:txBody>
            <a:bodyPr/>
            <a:lstStyle/>
            <a:p>
              <a:endParaRPr lang="zh-CN" altLang="en-US"/>
            </a:p>
          </p:txBody>
        </p:sp>
        <p:sp>
          <p:nvSpPr>
            <p:cNvPr id="35850" name="Line 10"/>
            <p:cNvSpPr>
              <a:spLocks noChangeShapeType="1"/>
            </p:cNvSpPr>
            <p:nvPr/>
          </p:nvSpPr>
          <p:spPr bwMode="auto">
            <a:xfrm>
              <a:off x="4377" y="3168"/>
              <a:ext cx="0" cy="443"/>
            </a:xfrm>
            <a:prstGeom prst="line">
              <a:avLst/>
            </a:prstGeom>
            <a:noFill/>
            <a:ln w="28575">
              <a:solidFill>
                <a:srgbClr val="FF0000"/>
              </a:solidFill>
              <a:round/>
            </a:ln>
            <a:effectLst/>
          </p:spPr>
          <p:txBody>
            <a:bodyPr/>
            <a:lstStyle/>
            <a:p>
              <a:endParaRPr lang="zh-CN" altLang="en-US"/>
            </a:p>
          </p:txBody>
        </p:sp>
        <p:sp>
          <p:nvSpPr>
            <p:cNvPr id="35851" name="Text Box 11"/>
            <p:cNvSpPr txBox="1">
              <a:spLocks noChangeArrowheads="1"/>
            </p:cNvSpPr>
            <p:nvPr/>
          </p:nvSpPr>
          <p:spPr bwMode="auto">
            <a:xfrm>
              <a:off x="3334" y="3092"/>
              <a:ext cx="608" cy="596"/>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Times New Roman" panose="02020603050405020304" pitchFamily="18" charset="0"/>
                </a:rPr>
                <a:t>反应</a:t>
              </a:r>
              <a:br>
                <a:rPr kumimoji="1" lang="zh-CN" altLang="en-US">
                  <a:solidFill>
                    <a:srgbClr val="0000CC"/>
                  </a:solidFill>
                  <a:latin typeface="Times New Roman" panose="02020603050405020304" pitchFamily="18" charset="0"/>
                </a:rPr>
              </a:br>
              <a:r>
                <a:rPr kumimoji="1" lang="zh-CN" altLang="en-US">
                  <a:solidFill>
                    <a:srgbClr val="0000CC"/>
                  </a:solidFill>
                  <a:latin typeface="Times New Roman" panose="02020603050405020304" pitchFamily="18" charset="0"/>
                </a:rPr>
                <a:t>阶段</a:t>
              </a:r>
              <a:endParaRPr kumimoji="1" lang="zh-CN" altLang="en-US">
                <a:solidFill>
                  <a:srgbClr val="0000CC"/>
                </a:solidFill>
                <a:latin typeface="Times New Roman" panose="02020603050405020304" pitchFamily="18" charset="0"/>
              </a:endParaRPr>
            </a:p>
          </p:txBody>
        </p:sp>
        <p:sp>
          <p:nvSpPr>
            <p:cNvPr id="35852" name="Line 12"/>
            <p:cNvSpPr>
              <a:spLocks noChangeShapeType="1"/>
            </p:cNvSpPr>
            <p:nvPr/>
          </p:nvSpPr>
          <p:spPr bwMode="auto">
            <a:xfrm>
              <a:off x="3878" y="3430"/>
              <a:ext cx="451" cy="0"/>
            </a:xfrm>
            <a:prstGeom prst="line">
              <a:avLst/>
            </a:prstGeom>
            <a:noFill/>
            <a:ln w="28575">
              <a:solidFill>
                <a:srgbClr val="FF0000"/>
              </a:solidFill>
              <a:round/>
              <a:tailEnd type="triangle" w="med" len="med"/>
            </a:ln>
            <a:effectLst/>
          </p:spPr>
          <p:txBody>
            <a:bodyPr/>
            <a:lstStyle/>
            <a:p>
              <a:endParaRPr lang="zh-CN" altLang="en-US"/>
            </a:p>
          </p:txBody>
        </p:sp>
        <p:sp>
          <p:nvSpPr>
            <p:cNvPr id="35853" name="Line 13"/>
            <p:cNvSpPr>
              <a:spLocks noChangeShapeType="1"/>
            </p:cNvSpPr>
            <p:nvPr/>
          </p:nvSpPr>
          <p:spPr bwMode="auto">
            <a:xfrm flipH="1">
              <a:off x="2985" y="3430"/>
              <a:ext cx="394" cy="0"/>
            </a:xfrm>
            <a:prstGeom prst="line">
              <a:avLst/>
            </a:prstGeom>
            <a:noFill/>
            <a:ln w="28575">
              <a:solidFill>
                <a:srgbClr val="FF0000"/>
              </a:solidFill>
              <a:round/>
              <a:tailEnd type="triangle" w="med" len="med"/>
            </a:ln>
            <a:effectLst/>
          </p:spPr>
          <p:txBody>
            <a:bodyPr/>
            <a:lstStyle/>
            <a:p>
              <a:endParaRPr lang="zh-CN" altLang="en-US"/>
            </a:p>
          </p:txBody>
        </p:sp>
        <p:sp>
          <p:nvSpPr>
            <p:cNvPr id="35854" name="Line 14"/>
            <p:cNvSpPr>
              <a:spLocks noChangeShapeType="1"/>
            </p:cNvSpPr>
            <p:nvPr/>
          </p:nvSpPr>
          <p:spPr bwMode="auto">
            <a:xfrm>
              <a:off x="5481" y="3168"/>
              <a:ext cx="0" cy="443"/>
            </a:xfrm>
            <a:prstGeom prst="line">
              <a:avLst/>
            </a:prstGeom>
            <a:noFill/>
            <a:ln w="28575">
              <a:solidFill>
                <a:srgbClr val="FF0000"/>
              </a:solidFill>
              <a:round/>
            </a:ln>
            <a:effectLst/>
          </p:spPr>
          <p:txBody>
            <a:bodyPr/>
            <a:lstStyle/>
            <a:p>
              <a:endParaRPr lang="zh-CN" altLang="en-US"/>
            </a:p>
          </p:txBody>
        </p:sp>
        <p:sp>
          <p:nvSpPr>
            <p:cNvPr id="35855" name="Text Box 15"/>
            <p:cNvSpPr txBox="1">
              <a:spLocks noChangeArrowheads="1"/>
            </p:cNvSpPr>
            <p:nvPr/>
          </p:nvSpPr>
          <p:spPr bwMode="auto">
            <a:xfrm>
              <a:off x="4633" y="3092"/>
              <a:ext cx="606" cy="596"/>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Times New Roman" panose="02020603050405020304" pitchFamily="18" charset="0"/>
                </a:rPr>
                <a:t>效应</a:t>
              </a:r>
              <a:br>
                <a:rPr kumimoji="1" lang="zh-CN" altLang="en-US">
                  <a:solidFill>
                    <a:srgbClr val="0000CC"/>
                  </a:solidFill>
                  <a:latin typeface="Times New Roman" panose="02020603050405020304" pitchFamily="18" charset="0"/>
                </a:rPr>
              </a:br>
              <a:r>
                <a:rPr kumimoji="1" lang="zh-CN" altLang="en-US">
                  <a:solidFill>
                    <a:srgbClr val="0000CC"/>
                  </a:solidFill>
                  <a:latin typeface="Times New Roman" panose="02020603050405020304" pitchFamily="18" charset="0"/>
                </a:rPr>
                <a:t>阶段</a:t>
              </a:r>
              <a:endParaRPr kumimoji="1" lang="zh-CN" altLang="en-US">
                <a:solidFill>
                  <a:srgbClr val="0000CC"/>
                </a:solidFill>
                <a:latin typeface="Times New Roman" panose="02020603050405020304" pitchFamily="18" charset="0"/>
              </a:endParaRPr>
            </a:p>
          </p:txBody>
        </p:sp>
        <p:sp>
          <p:nvSpPr>
            <p:cNvPr id="35856" name="Line 16"/>
            <p:cNvSpPr>
              <a:spLocks noChangeShapeType="1"/>
            </p:cNvSpPr>
            <p:nvPr/>
          </p:nvSpPr>
          <p:spPr bwMode="auto">
            <a:xfrm>
              <a:off x="5148" y="3430"/>
              <a:ext cx="285" cy="0"/>
            </a:xfrm>
            <a:prstGeom prst="line">
              <a:avLst/>
            </a:prstGeom>
            <a:noFill/>
            <a:ln w="28575">
              <a:solidFill>
                <a:srgbClr val="FF0000"/>
              </a:solidFill>
              <a:round/>
              <a:tailEnd type="triangle" w="med" len="med"/>
            </a:ln>
            <a:effectLst/>
          </p:spPr>
          <p:txBody>
            <a:bodyPr/>
            <a:lstStyle/>
            <a:p>
              <a:endParaRPr lang="zh-CN" altLang="en-US"/>
            </a:p>
          </p:txBody>
        </p:sp>
        <p:sp>
          <p:nvSpPr>
            <p:cNvPr id="35857" name="Line 17"/>
            <p:cNvSpPr>
              <a:spLocks noChangeShapeType="1"/>
            </p:cNvSpPr>
            <p:nvPr/>
          </p:nvSpPr>
          <p:spPr bwMode="auto">
            <a:xfrm flipH="1">
              <a:off x="4377" y="3430"/>
              <a:ext cx="317" cy="0"/>
            </a:xfrm>
            <a:prstGeom prst="line">
              <a:avLst/>
            </a:prstGeom>
            <a:noFill/>
            <a:ln w="28575">
              <a:solidFill>
                <a:srgbClr val="FF0000"/>
              </a:solidFill>
              <a:round/>
              <a:tailEnd type="triangle" w="med" len="med"/>
            </a:ln>
            <a:effectLst/>
          </p:spPr>
          <p:txBody>
            <a:bodyPr/>
            <a:lstStyle/>
            <a:p>
              <a:endParaRPr lang="zh-CN" altLang="en-US"/>
            </a:p>
          </p:txBody>
        </p:sp>
      </p:grpSp>
      <p:sp>
        <p:nvSpPr>
          <p:cNvPr id="35858" name="Text Box 18"/>
          <p:cNvSpPr txBox="1">
            <a:spLocks noChangeArrowheads="1"/>
          </p:cNvSpPr>
          <p:nvPr/>
        </p:nvSpPr>
        <p:spPr bwMode="auto">
          <a:xfrm>
            <a:off x="1258888" y="1196975"/>
            <a:ext cx="6624637" cy="476250"/>
          </a:xfrm>
          <a:prstGeom prst="rect">
            <a:avLst/>
          </a:prstGeom>
          <a:noFill/>
          <a:ln w="9525">
            <a:noFill/>
            <a:miter lim="800000"/>
          </a:ln>
          <a:effectLst/>
        </p:spPr>
        <p:txBody>
          <a:bodyPr>
            <a:spAutoFit/>
          </a:bodyPr>
          <a:lstStyle/>
          <a:p>
            <a:pPr marL="342900" indent="-209550">
              <a:lnSpc>
                <a:spcPct val="90000"/>
              </a:lnSpc>
              <a:spcBef>
                <a:spcPct val="50000"/>
              </a:spcBef>
              <a:buClr>
                <a:schemeClr val="folHlink"/>
              </a:buClr>
              <a:buSzPct val="60000"/>
              <a:buFont typeface="Wingdings" panose="05000000000000000000" pitchFamily="2" charset="2"/>
              <a:buNone/>
            </a:pPr>
            <a:r>
              <a:rPr kumimoji="1" lang="zh-CN" altLang="en-US">
                <a:solidFill>
                  <a:srgbClr val="FF0000"/>
                </a:solidFill>
                <a:latin typeface="楷体_GB2312" pitchFamily="49" charset="-122"/>
                <a:ea typeface="楷体_GB2312" pitchFamily="49" charset="-122"/>
              </a:rPr>
              <a:t>（抗原进入人体后被相应的抗体消灭）</a:t>
            </a:r>
            <a:endParaRPr kumimoji="1" lang="zh-CN" altLang="en-US">
              <a:solidFill>
                <a:srgbClr val="FF00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58"/>
                                        </p:tgtEl>
                                        <p:attrNameLst>
                                          <p:attrName>style.visibility</p:attrName>
                                        </p:attrNameLst>
                                      </p:cBhvr>
                                      <p:to>
                                        <p:strVal val="visible"/>
                                      </p:to>
                                    </p:set>
                                    <p:animEffect transition="in" filter="wipe(left)">
                                      <p:cBhvr>
                                        <p:cTn id="11" dur="500"/>
                                        <p:tgtEl>
                                          <p:spTgt spid="3585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457200" y="685800"/>
            <a:ext cx="8153400" cy="5324535"/>
          </a:xfrm>
          <a:prstGeom prst="rect">
            <a:avLst/>
          </a:prstGeom>
          <a:noFill/>
          <a:ln w="9525">
            <a:noFill/>
            <a:miter lim="800000"/>
          </a:ln>
          <a:effectLst/>
        </p:spPr>
        <p:txBody>
          <a:bodyPr>
            <a:spAutoFit/>
          </a:bodyPr>
          <a:lstStyle/>
          <a:p>
            <a:endParaRPr lang="en-US" altLang="zh-CN" sz="2800" b="1" dirty="0">
              <a:latin typeface="华文新魏" pitchFamily="2" charset="-122"/>
              <a:ea typeface="华文新魏" pitchFamily="2" charset="-122"/>
            </a:endParaRPr>
          </a:p>
          <a:p>
            <a:r>
              <a:rPr lang="zh-CN" altLang="en-US" sz="3200" b="1" dirty="0" smtClean="0">
                <a:latin typeface="华文仿宋" pitchFamily="2" charset="-122"/>
                <a:ea typeface="华文仿宋" pitchFamily="2" charset="-122"/>
              </a:rPr>
              <a:t>抗体</a:t>
            </a:r>
            <a:r>
              <a:rPr lang="zh-CN" altLang="en-US" sz="3200" b="1" dirty="0">
                <a:latin typeface="华文仿宋" pitchFamily="2" charset="-122"/>
                <a:ea typeface="华文仿宋" pitchFamily="2" charset="-122"/>
              </a:rPr>
              <a:t>产生的一般规律</a:t>
            </a:r>
            <a:endParaRPr lang="zh-CN" altLang="en-US" sz="3200" b="1" dirty="0">
              <a:latin typeface="华文仿宋" pitchFamily="2" charset="-122"/>
              <a:ea typeface="华文仿宋" pitchFamily="2" charset="-122"/>
            </a:endParaRPr>
          </a:p>
          <a:p>
            <a:r>
              <a:rPr lang="zh-CN" altLang="en-US" sz="2800" b="1" dirty="0">
                <a:latin typeface="华文新魏" pitchFamily="2" charset="-122"/>
                <a:ea typeface="华文新魏" pitchFamily="2" charset="-122"/>
              </a:rPr>
              <a:t> </a:t>
            </a:r>
            <a:endParaRPr lang="zh-CN" altLang="en-US" sz="2800" b="1" dirty="0">
              <a:latin typeface="华文新魏" pitchFamily="2" charset="-122"/>
              <a:ea typeface="华文新魏" pitchFamily="2" charset="-122"/>
            </a:endParaRPr>
          </a:p>
          <a:p>
            <a:r>
              <a:rPr lang="en-US" altLang="zh-CN" sz="2800" b="1" dirty="0" smtClean="0">
                <a:latin typeface="华文仿宋" pitchFamily="2" charset="-122"/>
                <a:ea typeface="华文仿宋" pitchFamily="2" charset="-122"/>
              </a:rPr>
              <a:t>1.</a:t>
            </a:r>
            <a:r>
              <a:rPr lang="zh-CN" altLang="en-US" sz="2800" b="1" dirty="0" smtClean="0">
                <a:solidFill>
                  <a:srgbClr val="FF0000"/>
                </a:solidFill>
                <a:latin typeface="华文仿宋" pitchFamily="2" charset="-122"/>
                <a:ea typeface="华文仿宋" pitchFamily="2" charset="-122"/>
              </a:rPr>
              <a:t>初次</a:t>
            </a:r>
            <a:r>
              <a:rPr lang="zh-CN" altLang="en-US" sz="2800" b="1" dirty="0">
                <a:solidFill>
                  <a:srgbClr val="FF0000"/>
                </a:solidFill>
                <a:latin typeface="华文仿宋" pitchFamily="2" charset="-122"/>
                <a:ea typeface="华文仿宋" pitchFamily="2" charset="-122"/>
              </a:rPr>
              <a:t>应答</a:t>
            </a:r>
            <a:endParaRPr lang="zh-CN" altLang="en-US" sz="2800" b="1" dirty="0">
              <a:solidFill>
                <a:srgbClr val="FF0000"/>
              </a:solidFill>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概念 </a:t>
            </a:r>
            <a:endParaRPr lang="en-US" altLang="zh-CN" sz="2800" b="1" dirty="0" smtClean="0">
              <a:latin typeface="华文仿宋" pitchFamily="2" charset="-122"/>
              <a:ea typeface="华文仿宋" pitchFamily="2" charset="-122"/>
            </a:endParaRPr>
          </a:p>
          <a:p>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抗原</a:t>
            </a:r>
            <a:r>
              <a:rPr lang="zh-CN" altLang="en-US" sz="2800" b="1" dirty="0">
                <a:latin typeface="华文仿宋" pitchFamily="2" charset="-122"/>
                <a:ea typeface="华文仿宋" pitchFamily="2" charset="-122"/>
              </a:rPr>
              <a:t>初次进入机体所产生的应答</a:t>
            </a:r>
            <a:endParaRPr lang="zh-CN" altLang="en-US" sz="2800" b="1" dirty="0">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zh-CN" altLang="en-US" sz="2800" b="1" dirty="0" smtClean="0">
                <a:latin typeface="华文仿宋" pitchFamily="2" charset="-122"/>
                <a:ea typeface="华文仿宋" pitchFamily="2" charset="-122"/>
              </a:rPr>
              <a:t>特点</a:t>
            </a:r>
            <a:endParaRPr lang="zh-CN" altLang="en-US" sz="2800" b="1" dirty="0">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1</a:t>
            </a:r>
            <a:r>
              <a:rPr lang="zh-CN" altLang="en-US" sz="2800" b="1" dirty="0">
                <a:latin typeface="华文仿宋" pitchFamily="2" charset="-122"/>
                <a:ea typeface="华文仿宋" pitchFamily="2" charset="-122"/>
              </a:rPr>
              <a:t>）潜伏期</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诱导期</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长</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约</a:t>
            </a:r>
            <a:r>
              <a:rPr lang="en-US" altLang="zh-CN" sz="2800" b="1" dirty="0">
                <a:latin typeface="华文仿宋" pitchFamily="2" charset="-122"/>
                <a:ea typeface="华文仿宋" pitchFamily="2" charset="-122"/>
              </a:rPr>
              <a:t>7</a:t>
            </a:r>
            <a:r>
              <a:rPr lang="zh-CN" altLang="en-US" sz="2800" b="1" dirty="0">
                <a:latin typeface="华文仿宋" pitchFamily="2" charset="-122"/>
                <a:ea typeface="华文仿宋" pitchFamily="2" charset="-122"/>
              </a:rPr>
              <a:t>～</a:t>
            </a:r>
            <a:r>
              <a:rPr lang="en-US" altLang="zh-CN" sz="2800" b="1" dirty="0">
                <a:latin typeface="华文仿宋" pitchFamily="2" charset="-122"/>
                <a:ea typeface="华文仿宋" pitchFamily="2" charset="-122"/>
              </a:rPr>
              <a:t>10</a:t>
            </a:r>
            <a:r>
              <a:rPr lang="zh-CN" altLang="en-US" sz="2800" b="1" dirty="0">
                <a:latin typeface="华文仿宋" pitchFamily="2" charset="-122"/>
                <a:ea typeface="华文仿宋" pitchFamily="2" charset="-122"/>
              </a:rPr>
              <a:t>天</a:t>
            </a:r>
            <a:r>
              <a:rPr lang="en-US" altLang="zh-CN" sz="2800" b="1" dirty="0">
                <a:latin typeface="华文仿宋" pitchFamily="2" charset="-122"/>
                <a:ea typeface="华文仿宋" pitchFamily="2" charset="-122"/>
              </a:rPr>
              <a:t>)</a:t>
            </a:r>
            <a:endParaRPr lang="en-US" altLang="zh-CN" sz="2800" b="1" dirty="0">
              <a:latin typeface="华文仿宋" pitchFamily="2" charset="-122"/>
              <a:ea typeface="华文仿宋" pitchFamily="2" charset="-122"/>
            </a:endParaRPr>
          </a:p>
          <a:p>
            <a:r>
              <a:rPr lang="en-US" altLang="zh-CN" sz="2800" b="1" dirty="0">
                <a:latin typeface="华文仿宋" pitchFamily="2" charset="-122"/>
                <a:ea typeface="华文仿宋" pitchFamily="2" charset="-122"/>
              </a:rPr>
              <a:t>            </a:t>
            </a:r>
            <a:r>
              <a:rPr lang="zh-CN" altLang="en-US" sz="2800" b="1" dirty="0">
                <a:latin typeface="华文仿宋" pitchFamily="2" charset="-122"/>
                <a:ea typeface="华文仿宋" pitchFamily="2" charset="-122"/>
              </a:rPr>
              <a:t>（</a:t>
            </a:r>
            <a:r>
              <a:rPr lang="en-US" altLang="zh-CN" sz="2800" b="1" dirty="0">
                <a:latin typeface="华文仿宋" pitchFamily="2" charset="-122"/>
                <a:ea typeface="华文仿宋" pitchFamily="2" charset="-122"/>
              </a:rPr>
              <a:t>2</a:t>
            </a:r>
            <a:r>
              <a:rPr lang="zh-CN" altLang="en-US" sz="2800" b="1" dirty="0">
                <a:latin typeface="华文仿宋" pitchFamily="2" charset="-122"/>
                <a:ea typeface="华文仿宋" pitchFamily="2" charset="-122"/>
              </a:rPr>
              <a:t>）抗体的种类以</a:t>
            </a:r>
            <a:r>
              <a:rPr lang="en-US" altLang="zh-CN" sz="2800" b="1" dirty="0" err="1">
                <a:latin typeface="华文仿宋" pitchFamily="2" charset="-122"/>
                <a:ea typeface="华文仿宋" pitchFamily="2" charset="-122"/>
              </a:rPr>
              <a:t>IgM</a:t>
            </a:r>
            <a:r>
              <a:rPr lang="zh-CN" altLang="en-US" sz="2800" b="1" dirty="0">
                <a:latin typeface="华文仿宋" pitchFamily="2" charset="-122"/>
                <a:ea typeface="华文仿宋" pitchFamily="2" charset="-122"/>
              </a:rPr>
              <a:t>为主</a:t>
            </a:r>
            <a:endParaRPr lang="zh-CN" altLang="en-US" sz="2800" b="1" dirty="0">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3</a:t>
            </a:r>
            <a:r>
              <a:rPr lang="zh-CN" altLang="en-US" sz="2800" b="1" dirty="0">
                <a:latin typeface="华文仿宋" pitchFamily="2" charset="-122"/>
                <a:ea typeface="华文仿宋" pitchFamily="2" charset="-122"/>
              </a:rPr>
              <a:t>）抗体亲和力低</a:t>
            </a:r>
            <a:endParaRPr lang="zh-CN" altLang="en-US" sz="2800" b="1" dirty="0">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4</a:t>
            </a:r>
            <a:r>
              <a:rPr lang="zh-CN" altLang="en-US" sz="2800" b="1" dirty="0">
                <a:latin typeface="华文仿宋" pitchFamily="2" charset="-122"/>
                <a:ea typeface="华文仿宋" pitchFamily="2" charset="-122"/>
              </a:rPr>
              <a:t>）维持时间短</a:t>
            </a:r>
            <a:endParaRPr lang="zh-CN" altLang="en-US" sz="2800" b="1" dirty="0">
              <a:latin typeface="华文仿宋" pitchFamily="2" charset="-122"/>
              <a:ea typeface="华文仿宋" pitchFamily="2" charset="-122"/>
            </a:endParaRPr>
          </a:p>
          <a:p>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5</a:t>
            </a:r>
            <a:r>
              <a:rPr lang="zh-CN" altLang="en-US" sz="2800" b="1" dirty="0">
                <a:latin typeface="华文仿宋" pitchFamily="2" charset="-122"/>
                <a:ea typeface="华文仿宋" pitchFamily="2" charset="-122"/>
              </a:rPr>
              <a:t>）总抗体水平低</a:t>
            </a:r>
            <a:endParaRPr lang="zh-CN" altLang="en-US" sz="28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304800" y="914400"/>
            <a:ext cx="8610600" cy="6247864"/>
          </a:xfrm>
          <a:prstGeom prst="rect">
            <a:avLst/>
          </a:prstGeom>
          <a:noFill/>
          <a:ln w="9525">
            <a:noFill/>
            <a:miter lim="800000"/>
          </a:ln>
          <a:effectLst/>
        </p:spPr>
        <p:txBody>
          <a:bodyPr>
            <a:spAutoFit/>
          </a:bodyPr>
          <a:lstStyle/>
          <a:p>
            <a:r>
              <a:rPr lang="en-US" altLang="zh-CN" sz="3200" b="1" dirty="0">
                <a:latin typeface="华文新魏" pitchFamily="2" charset="-122"/>
                <a:ea typeface="华文新魏" pitchFamily="2" charset="-122"/>
              </a:rPr>
              <a:t> </a:t>
            </a:r>
            <a:endParaRPr lang="en-US" altLang="zh-CN" sz="3200" b="1" dirty="0" smtClean="0">
              <a:latin typeface="华文新魏" pitchFamily="2" charset="-122"/>
              <a:ea typeface="华文新魏" pitchFamily="2" charset="-122"/>
            </a:endParaRPr>
          </a:p>
          <a:p>
            <a:r>
              <a:rPr lang="en-US" altLang="zh-CN" sz="3200" b="1" dirty="0" smtClean="0">
                <a:latin typeface="华文仿宋" pitchFamily="2" charset="-122"/>
                <a:ea typeface="华文仿宋" pitchFamily="2" charset="-122"/>
              </a:rPr>
              <a:t>2.</a:t>
            </a:r>
            <a:r>
              <a:rPr lang="zh-CN" altLang="en-US" sz="3200" b="1" dirty="0" smtClean="0">
                <a:solidFill>
                  <a:srgbClr val="FF0000"/>
                </a:solidFill>
                <a:latin typeface="华文仿宋" pitchFamily="2" charset="-122"/>
                <a:ea typeface="华文仿宋" pitchFamily="2" charset="-122"/>
              </a:rPr>
              <a:t>再次</a:t>
            </a:r>
            <a:r>
              <a:rPr lang="zh-CN" altLang="en-US" sz="3200" b="1" dirty="0">
                <a:solidFill>
                  <a:srgbClr val="FF0000"/>
                </a:solidFill>
                <a:latin typeface="华文仿宋" pitchFamily="2" charset="-122"/>
                <a:ea typeface="华文仿宋" pitchFamily="2" charset="-122"/>
              </a:rPr>
              <a:t>应答 </a:t>
            </a:r>
            <a:endParaRPr lang="zh-CN" altLang="en-US" sz="3200" b="1" dirty="0">
              <a:solidFill>
                <a:srgbClr val="FF0000"/>
              </a:solidFill>
              <a:latin typeface="华文仿宋" pitchFamily="2" charset="-122"/>
              <a:ea typeface="华文仿宋" pitchFamily="2" charset="-122"/>
            </a:endParaRPr>
          </a:p>
          <a:p>
            <a:r>
              <a:rPr lang="zh-CN" altLang="en-US" sz="3200" b="1" dirty="0" smtClean="0">
                <a:latin typeface="华文仿宋" pitchFamily="2" charset="-122"/>
                <a:ea typeface="华文仿宋" pitchFamily="2" charset="-122"/>
              </a:rPr>
              <a:t>      概念 </a:t>
            </a:r>
            <a:endParaRPr lang="en-US" altLang="zh-CN" sz="3200" b="1" dirty="0" smtClean="0">
              <a:latin typeface="华文仿宋" pitchFamily="2" charset="-122"/>
              <a:ea typeface="华文仿宋" pitchFamily="2" charset="-122"/>
            </a:endParaRPr>
          </a:p>
          <a:p>
            <a:r>
              <a:rPr lang="en-US" altLang="zh-CN" sz="3200" b="1" dirty="0" smtClean="0">
                <a:latin typeface="华文仿宋" pitchFamily="2" charset="-122"/>
                <a:ea typeface="华文仿宋" pitchFamily="2" charset="-122"/>
              </a:rPr>
              <a:t> </a:t>
            </a:r>
            <a:r>
              <a:rPr lang="en-US" altLang="zh-CN" sz="3200" b="1" dirty="0" smtClean="0">
                <a:latin typeface="华文仿宋" pitchFamily="2" charset="-122"/>
                <a:ea typeface="华文仿宋" pitchFamily="2" charset="-122"/>
              </a:rPr>
              <a:t>           </a:t>
            </a:r>
            <a:r>
              <a:rPr lang="zh-CN" altLang="en-US" sz="3200" b="1" dirty="0" smtClean="0">
                <a:latin typeface="华文仿宋" pitchFamily="2" charset="-122"/>
                <a:ea typeface="华文仿宋" pitchFamily="2" charset="-122"/>
              </a:rPr>
              <a:t>抗原</a:t>
            </a:r>
            <a:r>
              <a:rPr lang="zh-CN" altLang="en-US" sz="3200" b="1" dirty="0">
                <a:latin typeface="华文仿宋" pitchFamily="2" charset="-122"/>
                <a:ea typeface="华文仿宋" pitchFamily="2" charset="-122"/>
              </a:rPr>
              <a:t>再次进入机体所产生的应答</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zh-CN" altLang="en-US" sz="3200" b="1" dirty="0" smtClean="0">
                <a:latin typeface="华文仿宋" pitchFamily="2" charset="-122"/>
                <a:ea typeface="华文仿宋" pitchFamily="2" charset="-122"/>
              </a:rPr>
              <a:t>特点</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en-US" altLang="zh-CN" sz="3200" b="1" dirty="0">
                <a:latin typeface="华文仿宋" pitchFamily="2" charset="-122"/>
                <a:ea typeface="华文仿宋" pitchFamily="2" charset="-122"/>
              </a:rPr>
              <a:t>1</a:t>
            </a:r>
            <a:r>
              <a:rPr lang="zh-CN" altLang="en-US" sz="3200" b="1" dirty="0">
                <a:latin typeface="华文仿宋" pitchFamily="2" charset="-122"/>
                <a:ea typeface="华文仿宋" pitchFamily="2" charset="-122"/>
              </a:rPr>
              <a:t>）潜伏期短（约</a:t>
            </a:r>
            <a:r>
              <a:rPr lang="en-US" altLang="zh-CN" sz="3200" b="1" dirty="0">
                <a:latin typeface="华文仿宋" pitchFamily="2" charset="-122"/>
                <a:ea typeface="华文仿宋" pitchFamily="2" charset="-122"/>
              </a:rPr>
              <a:t>2</a:t>
            </a:r>
            <a:r>
              <a:rPr lang="zh-CN" altLang="en-US" sz="3200" b="1" dirty="0">
                <a:latin typeface="华文仿宋" pitchFamily="2" charset="-122"/>
                <a:ea typeface="华文仿宋" pitchFamily="2" charset="-122"/>
              </a:rPr>
              <a:t>～</a:t>
            </a:r>
            <a:r>
              <a:rPr lang="en-US" altLang="zh-CN" sz="3200" b="1" dirty="0">
                <a:latin typeface="华文仿宋" pitchFamily="2" charset="-122"/>
                <a:ea typeface="华文仿宋" pitchFamily="2" charset="-122"/>
              </a:rPr>
              <a:t>3</a:t>
            </a:r>
            <a:r>
              <a:rPr lang="zh-CN" altLang="en-US" sz="3200" b="1" dirty="0">
                <a:latin typeface="华文仿宋" pitchFamily="2" charset="-122"/>
                <a:ea typeface="华文仿宋" pitchFamily="2" charset="-122"/>
              </a:rPr>
              <a:t>天）</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en-US" altLang="zh-CN" sz="3200" b="1" dirty="0">
                <a:latin typeface="华文仿宋" pitchFamily="2" charset="-122"/>
                <a:ea typeface="华文仿宋" pitchFamily="2" charset="-122"/>
              </a:rPr>
              <a:t>2</a:t>
            </a:r>
            <a:r>
              <a:rPr lang="zh-CN" altLang="en-US" sz="3200" b="1" dirty="0">
                <a:latin typeface="华文仿宋" pitchFamily="2" charset="-122"/>
                <a:ea typeface="华文仿宋" pitchFamily="2" charset="-122"/>
              </a:rPr>
              <a:t>）抗体的种类以</a:t>
            </a:r>
            <a:r>
              <a:rPr lang="en-US" altLang="zh-CN" sz="3200" b="1" dirty="0" err="1">
                <a:latin typeface="华文仿宋" pitchFamily="2" charset="-122"/>
                <a:ea typeface="华文仿宋" pitchFamily="2" charset="-122"/>
              </a:rPr>
              <a:t>IgG</a:t>
            </a:r>
            <a:r>
              <a:rPr lang="zh-CN" altLang="en-US" sz="3200" b="1" dirty="0">
                <a:latin typeface="华文仿宋" pitchFamily="2" charset="-122"/>
                <a:ea typeface="华文仿宋" pitchFamily="2" charset="-122"/>
              </a:rPr>
              <a:t>为主</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en-US" altLang="zh-CN" sz="3200" b="1" dirty="0">
                <a:latin typeface="华文仿宋" pitchFamily="2" charset="-122"/>
                <a:ea typeface="华文仿宋" pitchFamily="2" charset="-122"/>
              </a:rPr>
              <a:t>3</a:t>
            </a:r>
            <a:r>
              <a:rPr lang="zh-CN" altLang="en-US" sz="3200" b="1" dirty="0">
                <a:latin typeface="华文仿宋" pitchFamily="2" charset="-122"/>
                <a:ea typeface="华文仿宋" pitchFamily="2" charset="-122"/>
              </a:rPr>
              <a:t>）抗体亲和力比初次应答明显增强</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en-US" altLang="zh-CN" sz="3200" b="1" dirty="0">
                <a:latin typeface="华文仿宋" pitchFamily="2" charset="-122"/>
                <a:ea typeface="华文仿宋" pitchFamily="2" charset="-122"/>
              </a:rPr>
              <a:t>4</a:t>
            </a:r>
            <a:r>
              <a:rPr lang="zh-CN" altLang="en-US" sz="3200" b="1" dirty="0">
                <a:latin typeface="华文仿宋" pitchFamily="2" charset="-122"/>
                <a:ea typeface="华文仿宋" pitchFamily="2" charset="-122"/>
              </a:rPr>
              <a:t>）维持时间长</a:t>
            </a:r>
            <a:endParaRPr lang="zh-CN" altLang="en-US" sz="3200" b="1" dirty="0">
              <a:latin typeface="华文仿宋" pitchFamily="2" charset="-122"/>
              <a:ea typeface="华文仿宋" pitchFamily="2" charset="-122"/>
            </a:endParaRPr>
          </a:p>
          <a:p>
            <a:r>
              <a:rPr lang="zh-CN" altLang="en-US" sz="3200" b="1" dirty="0">
                <a:latin typeface="华文仿宋" pitchFamily="2" charset="-122"/>
                <a:ea typeface="华文仿宋" pitchFamily="2" charset="-122"/>
              </a:rPr>
              <a:t>         （</a:t>
            </a:r>
            <a:r>
              <a:rPr lang="en-US" altLang="zh-CN" sz="3200" b="1" dirty="0">
                <a:latin typeface="华文仿宋" pitchFamily="2" charset="-122"/>
                <a:ea typeface="华文仿宋" pitchFamily="2" charset="-122"/>
              </a:rPr>
              <a:t>5</a:t>
            </a:r>
            <a:r>
              <a:rPr lang="zh-CN" altLang="en-US" sz="3200" b="1" dirty="0">
                <a:latin typeface="华文仿宋" pitchFamily="2" charset="-122"/>
                <a:ea typeface="华文仿宋" pitchFamily="2" charset="-122"/>
              </a:rPr>
              <a:t>）总抗体水平高</a:t>
            </a:r>
            <a:endParaRPr lang="zh-CN" altLang="en-US" sz="3200" b="1" dirty="0">
              <a:latin typeface="华文仿宋" pitchFamily="2" charset="-122"/>
              <a:ea typeface="华文仿宋" pitchFamily="2" charset="-122"/>
            </a:endParaRPr>
          </a:p>
          <a:p>
            <a:endParaRPr lang="zh-CN" altLang="en-US" sz="3200" b="1" dirty="0">
              <a:latin typeface="华文新魏" pitchFamily="2" charset="-122"/>
              <a:ea typeface="华文新魏" pitchFamily="2" charset="-122"/>
            </a:endParaRPr>
          </a:p>
          <a:p>
            <a:pPr>
              <a:spcBef>
                <a:spcPct val="50000"/>
              </a:spcBef>
              <a:buClr>
                <a:schemeClr val="hlink"/>
              </a:buClr>
            </a:pPr>
            <a:r>
              <a:rPr lang="zh-CN" altLang="en-US" sz="3200" b="1" dirty="0">
                <a:latin typeface="华文新魏" pitchFamily="2" charset="-122"/>
                <a:ea typeface="华文新魏" pitchFamily="2" charset="-122"/>
              </a:rPr>
              <a:t>     </a:t>
            </a:r>
            <a:endParaRPr lang="zh-CN" altLang="en-US" sz="3200"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Rot="1" noChangeArrowheads="1"/>
          </p:cNvSpPr>
          <p:nvPr>
            <p:ph type="body" idx="1"/>
          </p:nvPr>
        </p:nvSpPr>
        <p:spPr>
          <a:xfrm>
            <a:off x="0" y="685800"/>
            <a:ext cx="8686800" cy="1600200"/>
          </a:xfrm>
        </p:spPr>
        <p:txBody>
          <a:bodyPr/>
          <a:lstStyle/>
          <a:p>
            <a:pPr>
              <a:lnSpc>
                <a:spcPct val="90000"/>
              </a:lnSpc>
            </a:pPr>
            <a:r>
              <a:rPr lang="zh-CN" altLang="en-US" b="1" dirty="0">
                <a:latin typeface="华文仿宋" pitchFamily="2" charset="-122"/>
                <a:ea typeface="华文仿宋" pitchFamily="2" charset="-122"/>
              </a:rPr>
              <a:t>天花是一种由天花病毒引起的，其传染性极强的疾病，是一种人类凶恶的杀手，患者脸上留有疤痕或者双目失明，</a:t>
            </a:r>
            <a:r>
              <a:rPr lang="en-US" altLang="zh-CN" b="1" dirty="0">
                <a:latin typeface="华文仿宋" pitchFamily="2" charset="-122"/>
                <a:ea typeface="华文仿宋" pitchFamily="2" charset="-122"/>
              </a:rPr>
              <a:t>40</a:t>
            </a:r>
            <a:r>
              <a:rPr lang="zh-CN" altLang="en-US" b="1" dirty="0">
                <a:latin typeface="华文仿宋" pitchFamily="2" charset="-122"/>
                <a:ea typeface="华文仿宋" pitchFamily="2" charset="-122"/>
              </a:rPr>
              <a:t>％患者会死亡。</a:t>
            </a:r>
            <a:endParaRPr lang="zh-CN" altLang="en-US" b="1" dirty="0">
              <a:latin typeface="华文仿宋" pitchFamily="2" charset="-122"/>
              <a:ea typeface="华文仿宋" pitchFamily="2" charset="-122"/>
            </a:endParaRPr>
          </a:p>
        </p:txBody>
      </p:sp>
      <p:sp>
        <p:nvSpPr>
          <p:cNvPr id="55300" name="Rectangle 4"/>
          <p:cNvSpPr>
            <a:spLocks noChangeArrowheads="1"/>
          </p:cNvSpPr>
          <p:nvPr/>
        </p:nvSpPr>
        <p:spPr bwMode="auto">
          <a:xfrm>
            <a:off x="0" y="2438400"/>
            <a:ext cx="8715404" cy="3810000"/>
          </a:xfrm>
          <a:prstGeom prst="rect">
            <a:avLst/>
          </a:prstGeom>
          <a:noFill/>
          <a:ln w="9525" algn="ctr">
            <a:noFill/>
            <a:miter lim="800000"/>
          </a:ln>
          <a:effectLst/>
        </p:spPr>
        <p:txBody>
          <a:bodyPr/>
          <a:lstStyle/>
          <a:p>
            <a:pPr marL="342900" indent="-342900">
              <a:lnSpc>
                <a:spcPct val="90000"/>
              </a:lnSpc>
              <a:spcBef>
                <a:spcPct val="20000"/>
              </a:spcBef>
              <a:buFontTx/>
              <a:buChar char="•"/>
            </a:pPr>
            <a:r>
              <a:rPr lang="zh-CN" altLang="en-US" sz="3200" b="1" dirty="0">
                <a:latin typeface="华文仿宋" pitchFamily="2" charset="-122"/>
                <a:ea typeface="华文仿宋" pitchFamily="2" charset="-122"/>
              </a:rPr>
              <a:t>我国早就在宋朝真宗期间，就已经开始通过穿天花患者的衣服、用痘痂研细吹入鼻孔的方法预防天花，也就是接种人痘。古老而神奇的方法一直在拯救着我们伟大的民族，这种方法在一定程度上阻止了天花的蔓延。但是疫情还是严重的：</a:t>
            </a:r>
            <a:r>
              <a:rPr lang="en-US" altLang="zh-CN" sz="3200" b="1" dirty="0">
                <a:latin typeface="华文仿宋" pitchFamily="2" charset="-122"/>
                <a:ea typeface="华文仿宋" pitchFamily="2" charset="-122"/>
              </a:rPr>
              <a:t>18</a:t>
            </a:r>
            <a:r>
              <a:rPr lang="zh-CN" altLang="en-US" sz="3200" b="1" dirty="0">
                <a:latin typeface="华文仿宋" pitchFamily="2" charset="-122"/>
                <a:ea typeface="华文仿宋" pitchFamily="2" charset="-122"/>
              </a:rPr>
              <a:t>世纪，欧洲每年有</a:t>
            </a:r>
            <a:r>
              <a:rPr lang="en-US" altLang="zh-CN" sz="3200" b="1" dirty="0">
                <a:latin typeface="华文仿宋" pitchFamily="2" charset="-122"/>
                <a:ea typeface="华文仿宋" pitchFamily="2" charset="-122"/>
              </a:rPr>
              <a:t>40</a:t>
            </a:r>
            <a:r>
              <a:rPr lang="zh-CN" altLang="en-US" sz="3200" b="1" dirty="0">
                <a:latin typeface="华文仿宋" pitchFamily="2" charset="-122"/>
                <a:ea typeface="华文仿宋" pitchFamily="2" charset="-122"/>
              </a:rPr>
              <a:t>万人死于天花；２０世纪５０年代初，每年估计仍有５０００万个病例。</a:t>
            </a:r>
            <a:endParaRPr lang="zh-CN" altLang="en-US" sz="3200" b="1" dirty="0">
              <a:latin typeface="华文仿宋" pitchFamily="2" charset="-122"/>
              <a:ea typeface="华文仿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checkerboard(across)">
                                      <p:cBhvr>
                                        <p:cTn id="12"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zh-CN" altLang="en-US" b="1" dirty="0" smtClean="0">
                <a:latin typeface="华文仿宋" pitchFamily="2" charset="-122"/>
                <a:ea typeface="华文仿宋" pitchFamily="2" charset="-122"/>
              </a:rPr>
              <a:t>抗体产生的规律在医学实践中的指导作用：</a:t>
            </a:r>
            <a:endParaRPr lang="en-US" altLang="zh-CN" b="1" dirty="0" smtClean="0">
              <a:latin typeface="华文仿宋" pitchFamily="2" charset="-122"/>
              <a:ea typeface="华文仿宋" pitchFamily="2" charset="-122"/>
            </a:endParaRPr>
          </a:p>
          <a:p>
            <a:pPr>
              <a:buNone/>
            </a:pPr>
            <a:r>
              <a:rPr lang="en-US" altLang="zh-CN" b="1" dirty="0" smtClean="0">
                <a:latin typeface="华文仿宋" pitchFamily="2" charset="-122"/>
                <a:ea typeface="华文仿宋" pitchFamily="2" charset="-122"/>
              </a:rPr>
              <a:t> </a:t>
            </a:r>
            <a:r>
              <a:rPr lang="en-US" altLang="zh-CN"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1.</a:t>
            </a:r>
            <a:r>
              <a:rPr lang="zh-CN" altLang="en-US" sz="2800" b="1" dirty="0" smtClean="0">
                <a:latin typeface="华文仿宋" pitchFamily="2" charset="-122"/>
                <a:ea typeface="华文仿宋" pitchFamily="2" charset="-122"/>
              </a:rPr>
              <a:t>疫苗接种或制备免疫血清，应采取再次或多次加强免疫，以产生高滴度、高亲和力的抗体，获得良好的免疫效果。</a:t>
            </a:r>
            <a:endParaRPr lang="en-US" altLang="zh-CN" sz="2800" b="1" dirty="0" smtClean="0">
              <a:latin typeface="华文仿宋" pitchFamily="2" charset="-122"/>
              <a:ea typeface="华文仿宋" pitchFamily="2" charset="-122"/>
            </a:endParaRPr>
          </a:p>
          <a:p>
            <a:pPr>
              <a:buNone/>
            </a:pP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2.</a:t>
            </a:r>
            <a:r>
              <a:rPr lang="zh-CN" altLang="en-US" sz="2800" b="1" dirty="0" smtClean="0">
                <a:latin typeface="华文仿宋" pitchFamily="2" charset="-122"/>
                <a:ea typeface="华文仿宋" pitchFamily="2" charset="-122"/>
              </a:rPr>
              <a:t>在免疫应答中，</a:t>
            </a:r>
            <a:r>
              <a:rPr lang="en-US" altLang="zh-CN" sz="2800" b="1" dirty="0" err="1" smtClean="0">
                <a:latin typeface="华文仿宋" pitchFamily="2" charset="-122"/>
                <a:ea typeface="华文仿宋" pitchFamily="2" charset="-122"/>
              </a:rPr>
              <a:t>IgM</a:t>
            </a:r>
            <a:r>
              <a:rPr lang="zh-CN" altLang="en-US" sz="2800" b="1" dirty="0" smtClean="0">
                <a:latin typeface="华文仿宋" pitchFamily="2" charset="-122"/>
                <a:ea typeface="华文仿宋" pitchFamily="2" charset="-122"/>
              </a:rPr>
              <a:t>产生早，消失快，可将特异性</a:t>
            </a:r>
            <a:r>
              <a:rPr lang="en-US" altLang="zh-CN" sz="2800" b="1" dirty="0" err="1" smtClean="0">
                <a:latin typeface="华文仿宋" pitchFamily="2" charset="-122"/>
                <a:ea typeface="华文仿宋" pitchFamily="2" charset="-122"/>
              </a:rPr>
              <a:t>IgM</a:t>
            </a:r>
            <a:r>
              <a:rPr lang="zh-CN" altLang="en-US" sz="2800" b="1" dirty="0" smtClean="0">
                <a:latin typeface="华文仿宋" pitchFamily="2" charset="-122"/>
                <a:ea typeface="华文仿宋" pitchFamily="2" charset="-122"/>
              </a:rPr>
              <a:t>作为病原微生物早期感染的指标。</a:t>
            </a:r>
            <a:endParaRPr lang="en-US" altLang="zh-CN" sz="2800" b="1" dirty="0" smtClean="0">
              <a:latin typeface="华文仿宋" pitchFamily="2" charset="-122"/>
              <a:ea typeface="华文仿宋" pitchFamily="2" charset="-122"/>
            </a:endParaRPr>
          </a:p>
          <a:p>
            <a:pPr>
              <a:buNone/>
            </a:pPr>
            <a:endParaRPr lang="en-US" altLang="zh-CN" sz="2800" b="1" dirty="0" smtClean="0">
              <a:latin typeface="华文仿宋" pitchFamily="2" charset="-122"/>
              <a:ea typeface="华文仿宋" pitchFamily="2" charset="-122"/>
            </a:endParaRPr>
          </a:p>
          <a:p>
            <a:pPr>
              <a:buNone/>
            </a:pPr>
            <a:r>
              <a:rPr lang="en-US" altLang="zh-CN" sz="2800" b="1" dirty="0" smtClean="0">
                <a:latin typeface="华文仿宋" pitchFamily="2" charset="-122"/>
                <a:ea typeface="华文仿宋" pitchFamily="2" charset="-122"/>
              </a:rPr>
              <a:t> </a:t>
            </a:r>
            <a:r>
              <a:rPr lang="en-US" altLang="zh-CN" sz="2800" b="1" dirty="0" smtClean="0">
                <a:latin typeface="华文仿宋" pitchFamily="2" charset="-122"/>
                <a:ea typeface="华文仿宋" pitchFamily="2" charset="-122"/>
              </a:rPr>
              <a:t>    3.</a:t>
            </a:r>
            <a:r>
              <a:rPr lang="zh-CN" altLang="en-US" sz="2800" b="1" dirty="0" smtClean="0">
                <a:latin typeface="华文仿宋" pitchFamily="2" charset="-122"/>
                <a:ea typeface="华文仿宋" pitchFamily="2" charset="-122"/>
              </a:rPr>
              <a:t>诊断病原微生物感染时，在早期和恢复期检测到抗体滴度增长</a:t>
            </a:r>
            <a:r>
              <a:rPr lang="en-US" altLang="zh-CN" sz="2800" b="1" dirty="0" smtClean="0">
                <a:latin typeface="华文仿宋" pitchFamily="2" charset="-122"/>
                <a:ea typeface="华文仿宋" pitchFamily="2" charset="-122"/>
              </a:rPr>
              <a:t>4</a:t>
            </a:r>
            <a:r>
              <a:rPr lang="zh-CN" altLang="en-US" sz="2800" b="1" dirty="0" smtClean="0">
                <a:latin typeface="华文仿宋" pitchFamily="2" charset="-122"/>
                <a:ea typeface="华文仿宋" pitchFamily="2" charset="-122"/>
              </a:rPr>
              <a:t>倍或以上有诊断意义。</a:t>
            </a:r>
            <a:endParaRPr lang="zh-CN" altLang="en-US" sz="28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华文仿宋" pitchFamily="2" charset="-122"/>
                <a:ea typeface="华文仿宋" pitchFamily="2" charset="-122"/>
              </a:rPr>
              <a:t>六、细胞免疫应答</a:t>
            </a:r>
            <a:endParaRPr lang="zh-CN" altLang="en-US" b="1" dirty="0">
              <a:latin typeface="华文仿宋" pitchFamily="2" charset="-122"/>
              <a:ea typeface="华文仿宋" pitchFamily="2" charset="-122"/>
            </a:endParaRPr>
          </a:p>
        </p:txBody>
      </p:sp>
      <p:sp>
        <p:nvSpPr>
          <p:cNvPr id="3" name="内容占位符 2"/>
          <p:cNvSpPr>
            <a:spLocks noGrp="1"/>
          </p:cNvSpPr>
          <p:nvPr>
            <p:ph idx="1"/>
          </p:nvPr>
        </p:nvSpPr>
        <p:spPr/>
        <p:txBody>
          <a:bodyPr/>
          <a:lstStyle/>
          <a:p>
            <a:pPr>
              <a:buNone/>
            </a:pPr>
            <a:r>
              <a:rPr lang="zh-CN" altLang="en-US" b="1" dirty="0" smtClean="0">
                <a:latin typeface="华文仿宋" pitchFamily="2" charset="-122"/>
                <a:ea typeface="华文仿宋" pitchFamily="2" charset="-122"/>
              </a:rPr>
              <a:t>          若</a:t>
            </a:r>
            <a:r>
              <a:rPr lang="zh-CN" altLang="en-US" b="1" dirty="0" smtClean="0">
                <a:latin typeface="华文仿宋" pitchFamily="2" charset="-122"/>
                <a:ea typeface="华文仿宋" pitchFamily="2" charset="-122"/>
              </a:rPr>
              <a:t>抗原侵入到组织细胞内部，体液中的抗体就无能为力了。这时就要靠细胞免疫来消灭和排除这些抗原。</a:t>
            </a:r>
            <a:br>
              <a:rPr lang="zh-CN" altLang="en-US" b="1" dirty="0" smtClean="0">
                <a:latin typeface="华文仿宋" pitchFamily="2" charset="-122"/>
                <a:ea typeface="华文仿宋" pitchFamily="2" charset="-122"/>
              </a:rPr>
            </a:br>
            <a:r>
              <a:rPr lang="zh-CN" altLang="en-US" b="1" dirty="0" smtClean="0">
                <a:latin typeface="华文仿宋" pitchFamily="2" charset="-122"/>
                <a:ea typeface="华文仿宋" pitchFamily="2" charset="-122"/>
              </a:rPr>
              <a:t>　　细胞免疫的基本过程与体液免疫相似，也可分为</a:t>
            </a:r>
            <a:r>
              <a:rPr lang="zh-CN" altLang="en-US" b="1" dirty="0" smtClean="0">
                <a:solidFill>
                  <a:srgbClr val="FF0000"/>
                </a:solidFill>
                <a:latin typeface="华文仿宋" pitchFamily="2" charset="-122"/>
                <a:ea typeface="华文仿宋" pitchFamily="2" charset="-122"/>
              </a:rPr>
              <a:t>感应阶段</a:t>
            </a:r>
            <a:r>
              <a:rPr lang="zh-CN" altLang="en-US" b="1" dirty="0" smtClean="0">
                <a:latin typeface="华文仿宋" pitchFamily="2" charset="-122"/>
                <a:ea typeface="华文仿宋" pitchFamily="2" charset="-122"/>
              </a:rPr>
              <a:t>、</a:t>
            </a:r>
            <a:r>
              <a:rPr lang="zh-CN" altLang="en-US" b="1" dirty="0" smtClean="0">
                <a:solidFill>
                  <a:srgbClr val="FF0000"/>
                </a:solidFill>
                <a:latin typeface="华文仿宋" pitchFamily="2" charset="-122"/>
                <a:ea typeface="华文仿宋" pitchFamily="2" charset="-122"/>
              </a:rPr>
              <a:t>反应阶段</a:t>
            </a:r>
            <a:r>
              <a:rPr lang="zh-CN" altLang="en-US" b="1" dirty="0" smtClean="0">
                <a:latin typeface="华文仿宋" pitchFamily="2" charset="-122"/>
                <a:ea typeface="华文仿宋" pitchFamily="2" charset="-122"/>
              </a:rPr>
              <a:t>和</a:t>
            </a:r>
            <a:r>
              <a:rPr lang="zh-CN" altLang="en-US" b="1" dirty="0" smtClean="0">
                <a:solidFill>
                  <a:srgbClr val="FF0000"/>
                </a:solidFill>
                <a:latin typeface="华文仿宋" pitchFamily="2" charset="-122"/>
                <a:ea typeface="华文仿宋" pitchFamily="2" charset="-122"/>
              </a:rPr>
              <a:t>效应阶段</a:t>
            </a:r>
            <a:r>
              <a:rPr lang="zh-CN" altLang="en-US" b="1" dirty="0" smtClean="0">
                <a:latin typeface="华文仿宋" pitchFamily="2" charset="-122"/>
                <a:ea typeface="华文仿宋" pitchFamily="2" charset="-122"/>
              </a:rPr>
              <a:t>。</a:t>
            </a:r>
            <a:endParaRPr lang="zh-CN" altLang="en-US"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杀伤作用过程示意图"/>
          <p:cNvPicPr>
            <a:picLocks noChangeAspect="1" noChangeArrowheads="1"/>
          </p:cNvPicPr>
          <p:nvPr/>
        </p:nvPicPr>
        <p:blipFill>
          <a:blip r:embed="rId1">
            <a:lum bright="6000" contrast="18000"/>
          </a:blip>
          <a:srcRect l="8951" r="4369"/>
          <a:stretch>
            <a:fillRect/>
          </a:stretch>
        </p:blipFill>
        <p:spPr bwMode="auto">
          <a:xfrm>
            <a:off x="0" y="0"/>
            <a:ext cx="4535488" cy="6858000"/>
          </a:xfrm>
          <a:prstGeom prst="rect">
            <a:avLst/>
          </a:prstGeom>
          <a:noFill/>
          <a:ln w="9525">
            <a:noFill/>
            <a:miter lim="800000"/>
            <a:headEnd/>
            <a:tailEnd/>
          </a:ln>
        </p:spPr>
      </p:pic>
      <p:sp>
        <p:nvSpPr>
          <p:cNvPr id="16387" name="Rectangle 3"/>
          <p:cNvSpPr>
            <a:spLocks noChangeArrowheads="1"/>
          </p:cNvSpPr>
          <p:nvPr/>
        </p:nvSpPr>
        <p:spPr bwMode="auto">
          <a:xfrm>
            <a:off x="4572000" y="333375"/>
            <a:ext cx="4321175" cy="594906"/>
          </a:xfrm>
          <a:prstGeom prst="rect">
            <a:avLst/>
          </a:prstGeom>
          <a:noFill/>
          <a:ln w="9525">
            <a:noFill/>
            <a:miter lim="800000"/>
          </a:ln>
          <a:effectLst/>
        </p:spPr>
        <p:txBody>
          <a:bodyPr>
            <a:spAutoFit/>
          </a:bodyPr>
          <a:lstStyle/>
          <a:p>
            <a:pPr>
              <a:lnSpc>
                <a:spcPct val="90000"/>
              </a:lnSpc>
              <a:spcBef>
                <a:spcPct val="20000"/>
              </a:spcBef>
              <a:buClr>
                <a:schemeClr val="folHlink"/>
              </a:buClr>
              <a:buSzPct val="60000"/>
              <a:buFont typeface="Wingdings" panose="05000000000000000000" pitchFamily="2" charset="2"/>
              <a:buNone/>
            </a:pPr>
            <a:r>
              <a:rPr lang="zh-CN" sz="3600" b="1" dirty="0" smtClean="0">
                <a:latin typeface="华文仿宋" pitchFamily="2" charset="-122"/>
                <a:ea typeface="华文仿宋" pitchFamily="2" charset="-122"/>
              </a:rPr>
              <a:t>细胞免疫</a:t>
            </a:r>
            <a:r>
              <a:rPr lang="zh-CN" sz="3600" b="1" dirty="0">
                <a:latin typeface="华文仿宋" pitchFamily="2" charset="-122"/>
                <a:ea typeface="华文仿宋" pitchFamily="2" charset="-122"/>
              </a:rPr>
              <a:t>过程</a:t>
            </a:r>
            <a:endParaRPr lang="zh-CN" sz="3600" b="1" dirty="0">
              <a:latin typeface="华文仿宋" pitchFamily="2" charset="-122"/>
              <a:ea typeface="华文仿宋" pitchFamily="2" charset="-122"/>
            </a:endParaRPr>
          </a:p>
        </p:txBody>
      </p:sp>
      <p:sp>
        <p:nvSpPr>
          <p:cNvPr id="16388" name="Rectangle 4"/>
          <p:cNvSpPr>
            <a:spLocks noChangeArrowheads="1"/>
          </p:cNvSpPr>
          <p:nvPr/>
        </p:nvSpPr>
        <p:spPr bwMode="auto">
          <a:xfrm>
            <a:off x="4438650" y="1125538"/>
            <a:ext cx="2149475" cy="519112"/>
          </a:xfrm>
          <a:prstGeom prst="rect">
            <a:avLst/>
          </a:prstGeom>
          <a:noFill/>
          <a:ln w="9525">
            <a:noFill/>
            <a:miter lim="800000"/>
          </a:ln>
          <a:effectLst/>
        </p:spPr>
        <p:txBody>
          <a:bodyPr wrap="none">
            <a:spAutoFit/>
          </a:bodyPr>
          <a:lstStyle/>
          <a:p>
            <a:r>
              <a:rPr lang="zh-CN" altLang="zh-CN" sz="2800" b="1" dirty="0">
                <a:solidFill>
                  <a:srgbClr val="FF0000"/>
                </a:solidFill>
                <a:latin typeface="黑体" panose="02010609060101010101" pitchFamily="2" charset="-122"/>
                <a:ea typeface="黑体" panose="02010609060101010101" pitchFamily="2" charset="-122"/>
              </a:rPr>
              <a:t>1</a:t>
            </a:r>
            <a:r>
              <a:rPr lang="zh-CN" sz="2800" b="1" dirty="0">
                <a:solidFill>
                  <a:srgbClr val="FF0000"/>
                </a:solidFill>
                <a:latin typeface="黑体" panose="02010609060101010101" pitchFamily="2" charset="-122"/>
                <a:ea typeface="黑体" panose="02010609060101010101" pitchFamily="2" charset="-122"/>
              </a:rPr>
              <a:t>、感应阶段</a:t>
            </a:r>
            <a:endParaRPr lang="zh-CN" sz="2800" b="1" dirty="0">
              <a:solidFill>
                <a:srgbClr val="FF0000"/>
              </a:solidFill>
              <a:latin typeface="黑体" panose="02010609060101010101" pitchFamily="2" charset="-122"/>
              <a:ea typeface="黑体" panose="02010609060101010101" pitchFamily="2" charset="-122"/>
            </a:endParaRPr>
          </a:p>
        </p:txBody>
      </p:sp>
      <p:sp>
        <p:nvSpPr>
          <p:cNvPr id="16389" name="Rectangle 5"/>
          <p:cNvSpPr>
            <a:spLocks noChangeArrowheads="1"/>
          </p:cNvSpPr>
          <p:nvPr/>
        </p:nvSpPr>
        <p:spPr bwMode="auto">
          <a:xfrm>
            <a:off x="4438650" y="2492375"/>
            <a:ext cx="2149475" cy="519113"/>
          </a:xfrm>
          <a:prstGeom prst="rect">
            <a:avLst/>
          </a:prstGeom>
          <a:noFill/>
          <a:ln w="9525">
            <a:noFill/>
            <a:miter lim="800000"/>
          </a:ln>
          <a:effectLst/>
        </p:spPr>
        <p:txBody>
          <a:bodyPr wrap="none">
            <a:spAutoFit/>
          </a:bodyPr>
          <a:lstStyle/>
          <a:p>
            <a:r>
              <a:rPr lang="zh-CN" altLang="zh-CN" sz="2800" b="1">
                <a:solidFill>
                  <a:srgbClr val="FF0000"/>
                </a:solidFill>
                <a:latin typeface="黑体" panose="02010609060101010101" pitchFamily="2" charset="-122"/>
                <a:ea typeface="黑体" panose="02010609060101010101" pitchFamily="2" charset="-122"/>
              </a:rPr>
              <a:t>2</a:t>
            </a:r>
            <a:r>
              <a:rPr lang="zh-CN" sz="2800" b="1">
                <a:solidFill>
                  <a:srgbClr val="FF0000"/>
                </a:solidFill>
                <a:latin typeface="黑体" panose="02010609060101010101" pitchFamily="2" charset="-122"/>
                <a:ea typeface="黑体" panose="02010609060101010101" pitchFamily="2" charset="-122"/>
              </a:rPr>
              <a:t>、反应阶段</a:t>
            </a:r>
            <a:endParaRPr lang="zh-CN" sz="2800" b="1">
              <a:solidFill>
                <a:srgbClr val="FF0000"/>
              </a:solidFill>
              <a:latin typeface="黑体" panose="02010609060101010101" pitchFamily="2" charset="-122"/>
              <a:ea typeface="黑体" panose="02010609060101010101" pitchFamily="2" charset="-122"/>
            </a:endParaRPr>
          </a:p>
        </p:txBody>
      </p:sp>
      <p:sp>
        <p:nvSpPr>
          <p:cNvPr id="16390" name="Rectangle 6"/>
          <p:cNvSpPr>
            <a:spLocks noChangeArrowheads="1"/>
          </p:cNvSpPr>
          <p:nvPr/>
        </p:nvSpPr>
        <p:spPr bwMode="auto">
          <a:xfrm>
            <a:off x="4427538" y="4508500"/>
            <a:ext cx="2149475" cy="519113"/>
          </a:xfrm>
          <a:prstGeom prst="rect">
            <a:avLst/>
          </a:prstGeom>
          <a:noFill/>
          <a:ln w="9525">
            <a:noFill/>
            <a:miter lim="800000"/>
          </a:ln>
          <a:effectLst/>
        </p:spPr>
        <p:txBody>
          <a:bodyPr wrap="none">
            <a:spAutoFit/>
          </a:bodyPr>
          <a:lstStyle/>
          <a:p>
            <a:r>
              <a:rPr lang="zh-CN" altLang="zh-CN" sz="2800" b="1">
                <a:solidFill>
                  <a:srgbClr val="FF0000"/>
                </a:solidFill>
                <a:latin typeface="黑体" panose="02010609060101010101" pitchFamily="2" charset="-122"/>
                <a:ea typeface="黑体" panose="02010609060101010101" pitchFamily="2" charset="-122"/>
              </a:rPr>
              <a:t>3</a:t>
            </a:r>
            <a:r>
              <a:rPr lang="zh-CN" sz="2800" b="1">
                <a:solidFill>
                  <a:srgbClr val="FF0000"/>
                </a:solidFill>
                <a:latin typeface="黑体" panose="02010609060101010101" pitchFamily="2" charset="-122"/>
                <a:ea typeface="黑体" panose="02010609060101010101" pitchFamily="2" charset="-122"/>
              </a:rPr>
              <a:t>、效应阶段</a:t>
            </a:r>
            <a:endParaRPr lang="zh-CN" sz="2800" b="1">
              <a:solidFill>
                <a:srgbClr val="FF0000"/>
              </a:solidFill>
              <a:latin typeface="黑体" panose="02010609060101010101" pitchFamily="2" charset="-122"/>
              <a:ea typeface="黑体" panose="02010609060101010101" pitchFamily="2" charset="-122"/>
            </a:endParaRPr>
          </a:p>
        </p:txBody>
      </p:sp>
      <p:sp>
        <p:nvSpPr>
          <p:cNvPr id="16391" name="Text Box 7"/>
          <p:cNvSpPr txBox="1">
            <a:spLocks noChangeArrowheads="1"/>
          </p:cNvSpPr>
          <p:nvPr/>
        </p:nvSpPr>
        <p:spPr bwMode="auto">
          <a:xfrm>
            <a:off x="4860925" y="1700213"/>
            <a:ext cx="4248150" cy="519112"/>
          </a:xfrm>
          <a:prstGeom prst="rect">
            <a:avLst/>
          </a:prstGeom>
          <a:noFill/>
          <a:ln w="9525">
            <a:noFill/>
            <a:miter lim="800000"/>
          </a:ln>
          <a:effectLst/>
        </p:spPr>
        <p:txBody>
          <a:bodyPr>
            <a:spAutoFit/>
          </a:bodyPr>
          <a:lstStyle/>
          <a:p>
            <a:pPr>
              <a:spcBef>
                <a:spcPct val="50000"/>
              </a:spcBef>
            </a:pPr>
            <a:r>
              <a:rPr lang="zh-CN" sz="2800" b="1">
                <a:latin typeface="Arial Black" panose="020B0A04020102020204" pitchFamily="34" charset="0"/>
                <a:ea typeface="黑体" panose="02010609060101010101" pitchFamily="2" charset="-122"/>
              </a:rPr>
              <a:t>抗原处理、呈递和识别。</a:t>
            </a:r>
            <a:endParaRPr lang="zh-CN" sz="2800" b="1">
              <a:latin typeface="Arial Black" panose="020B0A04020102020204" pitchFamily="34" charset="0"/>
              <a:ea typeface="黑体" panose="02010609060101010101" pitchFamily="2" charset="-122"/>
            </a:endParaRPr>
          </a:p>
        </p:txBody>
      </p:sp>
      <p:sp>
        <p:nvSpPr>
          <p:cNvPr id="16392" name="Text Box 8"/>
          <p:cNvSpPr txBox="1">
            <a:spLocks noChangeArrowheads="1"/>
          </p:cNvSpPr>
          <p:nvPr/>
        </p:nvSpPr>
        <p:spPr bwMode="auto">
          <a:xfrm>
            <a:off x="4932363" y="3141663"/>
            <a:ext cx="3743325" cy="946150"/>
          </a:xfrm>
          <a:prstGeom prst="rect">
            <a:avLst/>
          </a:prstGeom>
          <a:noFill/>
          <a:ln w="9525">
            <a:noFill/>
            <a:miter lim="800000"/>
          </a:ln>
          <a:effectLst/>
        </p:spPr>
        <p:txBody>
          <a:bodyPr>
            <a:spAutoFit/>
          </a:bodyPr>
          <a:lstStyle/>
          <a:p>
            <a:pPr>
              <a:spcBef>
                <a:spcPct val="50000"/>
              </a:spcBef>
            </a:pPr>
            <a:r>
              <a:rPr lang="zh-CN" altLang="zh-CN" sz="2800" b="1">
                <a:latin typeface="Arial Black" panose="020B0A04020102020204" pitchFamily="34" charset="0"/>
                <a:ea typeface="黑体" panose="02010609060101010101" pitchFamily="2" charset="-122"/>
              </a:rPr>
              <a:t>T</a:t>
            </a:r>
            <a:r>
              <a:rPr lang="zh-CN" sz="2800" b="1">
                <a:latin typeface="Arial Black" panose="020B0A04020102020204" pitchFamily="34" charset="0"/>
                <a:ea typeface="黑体" panose="02010609060101010101" pitchFamily="2" charset="-122"/>
              </a:rPr>
              <a:t>细胞增殖分化，以及记忆细胞形成。</a:t>
            </a:r>
            <a:endParaRPr lang="zh-CN" sz="2800" b="1">
              <a:latin typeface="Arial Black" panose="020B0A04020102020204" pitchFamily="34" charset="0"/>
              <a:ea typeface="黑体" panose="02010609060101010101" pitchFamily="2" charset="-122"/>
            </a:endParaRPr>
          </a:p>
        </p:txBody>
      </p:sp>
      <p:sp>
        <p:nvSpPr>
          <p:cNvPr id="16393" name="Text Box 9"/>
          <p:cNvSpPr txBox="1">
            <a:spLocks noChangeArrowheads="1"/>
          </p:cNvSpPr>
          <p:nvPr/>
        </p:nvSpPr>
        <p:spPr bwMode="auto">
          <a:xfrm>
            <a:off x="4932363" y="5084763"/>
            <a:ext cx="4211637" cy="946150"/>
          </a:xfrm>
          <a:prstGeom prst="rect">
            <a:avLst/>
          </a:prstGeom>
          <a:noFill/>
          <a:ln w="9525">
            <a:noFill/>
            <a:miter lim="800000"/>
          </a:ln>
          <a:effectLst/>
        </p:spPr>
        <p:txBody>
          <a:bodyPr>
            <a:spAutoFit/>
          </a:bodyPr>
          <a:lstStyle/>
          <a:p>
            <a:pPr>
              <a:spcBef>
                <a:spcPct val="50000"/>
              </a:spcBef>
            </a:pPr>
            <a:r>
              <a:rPr lang="zh-CN" sz="2800" b="1">
                <a:latin typeface="Arial Black" panose="020B0A04020102020204" pitchFamily="34" charset="0"/>
                <a:ea typeface="黑体" panose="02010609060101010101" pitchFamily="2" charset="-122"/>
              </a:rPr>
              <a:t>效应</a:t>
            </a:r>
            <a:r>
              <a:rPr lang="zh-CN" altLang="zh-CN" sz="2800" b="1">
                <a:latin typeface="Arial Black" panose="020B0A04020102020204" pitchFamily="34" charset="0"/>
                <a:ea typeface="黑体" panose="02010609060101010101" pitchFamily="2" charset="-122"/>
              </a:rPr>
              <a:t>T</a:t>
            </a:r>
            <a:r>
              <a:rPr lang="zh-CN" sz="2800" b="1">
                <a:latin typeface="Arial Black" panose="020B0A04020102020204" pitchFamily="34" charset="0"/>
                <a:ea typeface="黑体" panose="02010609060101010101" pitchFamily="2" charset="-122"/>
              </a:rPr>
              <a:t>细胞、抗体和淋巴因子发挥免疫效应。</a:t>
            </a:r>
            <a:endParaRPr lang="zh-CN" sz="2800" b="1">
              <a:latin typeface="Arial Black" panose="020B0A040201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barn(outVertical)">
                                      <p:cBhvr>
                                        <p:cTn id="11" dur="500"/>
                                        <p:tgtEl>
                                          <p:spTgt spid="1638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blinds(horizontal)">
                                      <p:cBhvr>
                                        <p:cTn id="15" dur="500"/>
                                        <p:tgtEl>
                                          <p:spTgt spid="1638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6391"/>
                                        </p:tgtEl>
                                        <p:attrNameLst>
                                          <p:attrName>style.visibility</p:attrName>
                                        </p:attrNameLst>
                                      </p:cBhvr>
                                      <p:to>
                                        <p:strVal val="visible"/>
                                      </p:to>
                                    </p:set>
                                    <p:anim calcmode="lin" valueType="num">
                                      <p:cBhvr>
                                        <p:cTn id="19" dur="500" fill="hold"/>
                                        <p:tgtEl>
                                          <p:spTgt spid="1639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391"/>
                                        </p:tgtEl>
                                        <p:attrNameLst>
                                          <p:attrName>ppt_y</p:attrName>
                                        </p:attrNameLst>
                                      </p:cBhvr>
                                      <p:tavLst>
                                        <p:tav tm="0">
                                          <p:val>
                                            <p:strVal val="#ppt_y"/>
                                          </p:val>
                                        </p:tav>
                                        <p:tav tm="100000">
                                          <p:val>
                                            <p:strVal val="#ppt_y"/>
                                          </p:val>
                                        </p:tav>
                                      </p:tavLst>
                                    </p:anim>
                                    <p:anim calcmode="lin" valueType="num">
                                      <p:cBhvr>
                                        <p:cTn id="21" dur="500" fill="hold"/>
                                        <p:tgtEl>
                                          <p:spTgt spid="1639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39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39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linds(horizontal)">
                                      <p:cBhvr>
                                        <p:cTn id="27" dur="500"/>
                                        <p:tgtEl>
                                          <p:spTgt spid="16389"/>
                                        </p:tgtEl>
                                      </p:cBhvr>
                                    </p:animEffect>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6392"/>
                                        </p:tgtEl>
                                        <p:attrNameLst>
                                          <p:attrName>style.visibility</p:attrName>
                                        </p:attrNameLst>
                                      </p:cBhvr>
                                      <p:to>
                                        <p:strVal val="visible"/>
                                      </p:to>
                                    </p:set>
                                    <p:anim calcmode="lin" valueType="num">
                                      <p:cBhvr>
                                        <p:cTn id="31" dur="500" fill="hold"/>
                                        <p:tgtEl>
                                          <p:spTgt spid="1639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6392"/>
                                        </p:tgtEl>
                                        <p:attrNameLst>
                                          <p:attrName>ppt_y</p:attrName>
                                        </p:attrNameLst>
                                      </p:cBhvr>
                                      <p:tavLst>
                                        <p:tav tm="0">
                                          <p:val>
                                            <p:strVal val="#ppt_y"/>
                                          </p:val>
                                        </p:tav>
                                        <p:tav tm="100000">
                                          <p:val>
                                            <p:strVal val="#ppt_y"/>
                                          </p:val>
                                        </p:tav>
                                      </p:tavLst>
                                    </p:anim>
                                    <p:anim calcmode="lin" valueType="num">
                                      <p:cBhvr>
                                        <p:cTn id="33" dur="500" fill="hold"/>
                                        <p:tgtEl>
                                          <p:spTgt spid="1639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639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6392"/>
                                        </p:tgtEl>
                                      </p:cBhvr>
                                    </p:animEffect>
                                  </p:childTnLst>
                                </p:cTn>
                              </p:par>
                            </p:childTnLst>
                          </p:cTn>
                        </p:par>
                        <p:par>
                          <p:cTn id="36" fill="hold">
                            <p:stCondLst>
                              <p:cond delay="4300"/>
                            </p:stCondLst>
                            <p:childTnLst>
                              <p:par>
                                <p:cTn id="37" presetID="3" presetClass="entr" presetSubtype="10" fill="hold" grpId="0" nodeType="afterEffect">
                                  <p:stCondLst>
                                    <p:cond delay="0"/>
                                  </p:stCondLst>
                                  <p:childTnLst>
                                    <p:set>
                                      <p:cBhvr>
                                        <p:cTn id="38" dur="1" fill="hold">
                                          <p:stCondLst>
                                            <p:cond delay="0"/>
                                          </p:stCondLst>
                                        </p:cTn>
                                        <p:tgtEl>
                                          <p:spTgt spid="16390"/>
                                        </p:tgtEl>
                                        <p:attrNameLst>
                                          <p:attrName>style.visibility</p:attrName>
                                        </p:attrNameLst>
                                      </p:cBhvr>
                                      <p:to>
                                        <p:strVal val="visible"/>
                                      </p:to>
                                    </p:set>
                                    <p:animEffect transition="in" filter="blinds(horizontal)">
                                      <p:cBhvr>
                                        <p:cTn id="39" dur="500"/>
                                        <p:tgtEl>
                                          <p:spTgt spid="16390"/>
                                        </p:tgtEl>
                                      </p:cBhvr>
                                    </p:animEffect>
                                  </p:childTnLst>
                                </p:cTn>
                              </p:par>
                            </p:childTnLst>
                          </p:cTn>
                        </p:par>
                        <p:par>
                          <p:cTn id="40" fill="hold">
                            <p:stCondLst>
                              <p:cond delay="48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6393"/>
                                        </p:tgtEl>
                                        <p:attrNameLst>
                                          <p:attrName>style.visibility</p:attrName>
                                        </p:attrNameLst>
                                      </p:cBhvr>
                                      <p:to>
                                        <p:strVal val="visible"/>
                                      </p:to>
                                    </p:set>
                                    <p:anim calcmode="lin" valueType="num">
                                      <p:cBhvr>
                                        <p:cTn id="43" dur="500" fill="hold"/>
                                        <p:tgtEl>
                                          <p:spTgt spid="1639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393"/>
                                        </p:tgtEl>
                                        <p:attrNameLst>
                                          <p:attrName>ppt_y</p:attrName>
                                        </p:attrNameLst>
                                      </p:cBhvr>
                                      <p:tavLst>
                                        <p:tav tm="0">
                                          <p:val>
                                            <p:strVal val="#ppt_y"/>
                                          </p:val>
                                        </p:tav>
                                        <p:tav tm="100000">
                                          <p:val>
                                            <p:strVal val="#ppt_y"/>
                                          </p:val>
                                        </p:tav>
                                      </p:tavLst>
                                    </p:anim>
                                    <p:anim calcmode="lin" valueType="num">
                                      <p:cBhvr>
                                        <p:cTn id="45" dur="500" fill="hold"/>
                                        <p:tgtEl>
                                          <p:spTgt spid="1639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39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autoUpdateAnimBg="0"/>
      <p:bldP spid="16389" grpId="0" autoUpdateAnimBg="0"/>
      <p:bldP spid="16390" grpId="0" autoUpdateAnimBg="0"/>
      <p:bldP spid="16391" grpId="0" autoUpdateAnimBg="0"/>
      <p:bldP spid="16392" grpId="0" autoUpdateAnimBg="0"/>
      <p:bldP spid="1639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CN" altLang="en-US">
                <a:solidFill>
                  <a:srgbClr val="FF0000"/>
                </a:solidFill>
              </a:rPr>
              <a:t>细胞免疫</a:t>
            </a:r>
            <a:endParaRPr lang="zh-CN" altLang="en-US">
              <a:solidFill>
                <a:srgbClr val="FF0000"/>
              </a:solidFill>
            </a:endParaRPr>
          </a:p>
        </p:txBody>
      </p:sp>
      <p:grpSp>
        <p:nvGrpSpPr>
          <p:cNvPr id="2" name="Group 3"/>
          <p:cNvGrpSpPr/>
          <p:nvPr/>
        </p:nvGrpSpPr>
        <p:grpSpPr bwMode="auto">
          <a:xfrm>
            <a:off x="684213" y="1916113"/>
            <a:ext cx="7739062" cy="4465637"/>
            <a:chOff x="431" y="1207"/>
            <a:chExt cx="4875" cy="2813"/>
          </a:xfrm>
        </p:grpSpPr>
        <p:sp>
          <p:nvSpPr>
            <p:cNvPr id="36868" name="Text Box 4"/>
            <p:cNvSpPr txBox="1">
              <a:spLocks noChangeArrowheads="1"/>
            </p:cNvSpPr>
            <p:nvPr/>
          </p:nvSpPr>
          <p:spPr bwMode="auto">
            <a:xfrm>
              <a:off x="431" y="1937"/>
              <a:ext cx="362" cy="608"/>
            </a:xfrm>
            <a:prstGeom prst="rect">
              <a:avLst/>
            </a:prstGeom>
            <a:noFill/>
            <a:ln w="19050">
              <a:solidFill>
                <a:schemeClr val="tx1"/>
              </a:solidFill>
              <a:miter lim="800000"/>
            </a:ln>
            <a:effectLst/>
          </p:spPr>
          <p:txBody>
            <a:bodyPr>
              <a:spAutoFit/>
            </a:bodyPr>
            <a:lstStyle/>
            <a:p>
              <a:pPr>
                <a:spcBef>
                  <a:spcPct val="50000"/>
                </a:spcBef>
              </a:pPr>
              <a:r>
                <a:rPr kumimoji="1" lang="zh-CN" altLang="en-US">
                  <a:latin typeface="黑体" panose="02010609060101010101" pitchFamily="2" charset="-122"/>
                </a:rPr>
                <a:t>抗原</a:t>
              </a:r>
              <a:endParaRPr kumimoji="1" lang="zh-CN" altLang="en-US">
                <a:latin typeface="黑体" panose="02010609060101010101" pitchFamily="2" charset="-122"/>
              </a:endParaRPr>
            </a:p>
          </p:txBody>
        </p:sp>
        <p:sp>
          <p:nvSpPr>
            <p:cNvPr id="36869" name="Text Box 5"/>
            <p:cNvSpPr txBox="1">
              <a:spLocks noChangeArrowheads="1"/>
            </p:cNvSpPr>
            <p:nvPr/>
          </p:nvSpPr>
          <p:spPr bwMode="auto">
            <a:xfrm>
              <a:off x="1202" y="1616"/>
              <a:ext cx="353" cy="1145"/>
            </a:xfrm>
            <a:prstGeom prst="rect">
              <a:avLst/>
            </a:prstGeom>
            <a:noFill/>
            <a:ln w="19050">
              <a:solidFill>
                <a:schemeClr val="tx1"/>
              </a:solidFill>
              <a:miter lim="800000"/>
            </a:ln>
            <a:effectLst/>
          </p:spPr>
          <p:txBody>
            <a:bodyPr>
              <a:spAutoFit/>
            </a:bodyPr>
            <a:lstStyle/>
            <a:p>
              <a:pPr>
                <a:spcBef>
                  <a:spcPct val="50000"/>
                </a:spcBef>
              </a:pPr>
              <a:r>
                <a:rPr kumimoji="1" lang="zh-CN" altLang="en-US">
                  <a:latin typeface="黑体" panose="02010609060101010101" pitchFamily="2" charset="-122"/>
                </a:rPr>
                <a:t>吞噬细胞</a:t>
              </a:r>
              <a:endParaRPr kumimoji="1" lang="zh-CN" altLang="en-US">
                <a:latin typeface="黑体" panose="02010609060101010101" pitchFamily="2" charset="-122"/>
              </a:endParaRPr>
            </a:p>
          </p:txBody>
        </p:sp>
        <p:sp>
          <p:nvSpPr>
            <p:cNvPr id="36870" name="Text Box 6"/>
            <p:cNvSpPr txBox="1">
              <a:spLocks noChangeArrowheads="1"/>
            </p:cNvSpPr>
            <p:nvPr/>
          </p:nvSpPr>
          <p:spPr bwMode="auto">
            <a:xfrm>
              <a:off x="1973" y="1752"/>
              <a:ext cx="340" cy="877"/>
            </a:xfrm>
            <a:prstGeom prst="rect">
              <a:avLst/>
            </a:prstGeom>
            <a:noFill/>
            <a:ln w="19050">
              <a:solidFill>
                <a:schemeClr val="tx1"/>
              </a:solidFill>
              <a:miter lim="800000"/>
            </a:ln>
            <a:effectLst/>
          </p:spPr>
          <p:txBody>
            <a:bodyPr>
              <a:spAutoFit/>
            </a:bodyPr>
            <a:lstStyle/>
            <a:p>
              <a:pPr algn="ctr">
                <a:spcBef>
                  <a:spcPct val="50000"/>
                </a:spcBef>
              </a:pPr>
              <a:r>
                <a:rPr kumimoji="1" lang="en-US" altLang="zh-CN">
                  <a:latin typeface="黑体" panose="02010609060101010101" pitchFamily="2" charset="-122"/>
                </a:rPr>
                <a:t>T</a:t>
              </a:r>
              <a:r>
                <a:rPr kumimoji="1" lang="zh-CN" altLang="en-US">
                  <a:latin typeface="黑体" panose="02010609060101010101" pitchFamily="2" charset="-122"/>
                </a:rPr>
                <a:t>细胞</a:t>
              </a:r>
              <a:endParaRPr kumimoji="1" lang="zh-CN" altLang="en-US">
                <a:latin typeface="黑体" panose="02010609060101010101" pitchFamily="2" charset="-122"/>
              </a:endParaRPr>
            </a:p>
          </p:txBody>
        </p:sp>
        <p:sp>
          <p:nvSpPr>
            <p:cNvPr id="36871" name="Text Box 7"/>
            <p:cNvSpPr txBox="1">
              <a:spLocks noChangeArrowheads="1"/>
            </p:cNvSpPr>
            <p:nvPr/>
          </p:nvSpPr>
          <p:spPr bwMode="auto">
            <a:xfrm>
              <a:off x="2653" y="2291"/>
              <a:ext cx="725" cy="608"/>
            </a:xfrm>
            <a:prstGeom prst="rect">
              <a:avLst/>
            </a:prstGeom>
            <a:noFill/>
            <a:ln w="19050">
              <a:solidFill>
                <a:schemeClr val="tx1"/>
              </a:solidFill>
              <a:miter lim="800000"/>
            </a:ln>
            <a:effectLst/>
          </p:spPr>
          <p:txBody>
            <a:bodyPr>
              <a:spAutoFit/>
            </a:bodyPr>
            <a:lstStyle/>
            <a:p>
              <a:pPr algn="ctr">
                <a:spcBef>
                  <a:spcPct val="50000"/>
                </a:spcBef>
              </a:pPr>
              <a:r>
                <a:rPr kumimoji="1" lang="zh-CN" altLang="en-US">
                  <a:latin typeface="黑体" panose="02010609060101010101" pitchFamily="2" charset="-122"/>
                </a:rPr>
                <a:t>效应</a:t>
              </a:r>
              <a:r>
                <a:rPr kumimoji="1" lang="en-US" altLang="zh-CN">
                  <a:latin typeface="黑体" panose="02010609060101010101" pitchFamily="2" charset="-122"/>
                </a:rPr>
                <a:t>T</a:t>
              </a:r>
              <a:r>
                <a:rPr kumimoji="1" lang="zh-CN" altLang="en-US">
                  <a:latin typeface="黑体" panose="02010609060101010101" pitchFamily="2" charset="-122"/>
                </a:rPr>
                <a:t>细胞</a:t>
              </a:r>
              <a:endParaRPr kumimoji="1" lang="zh-CN" altLang="en-US">
                <a:latin typeface="黑体" panose="02010609060101010101" pitchFamily="2" charset="-122"/>
              </a:endParaRPr>
            </a:p>
          </p:txBody>
        </p:sp>
        <p:sp>
          <p:nvSpPr>
            <p:cNvPr id="36872" name="Text Box 8"/>
            <p:cNvSpPr txBox="1">
              <a:spLocks noChangeArrowheads="1"/>
            </p:cNvSpPr>
            <p:nvPr/>
          </p:nvSpPr>
          <p:spPr bwMode="auto">
            <a:xfrm>
              <a:off x="2699" y="1207"/>
              <a:ext cx="589" cy="608"/>
            </a:xfrm>
            <a:prstGeom prst="rect">
              <a:avLst/>
            </a:prstGeom>
            <a:noFill/>
            <a:ln w="19050">
              <a:solidFill>
                <a:schemeClr val="tx1"/>
              </a:solidFill>
              <a:miter lim="800000"/>
            </a:ln>
            <a:effectLst/>
          </p:spPr>
          <p:txBody>
            <a:bodyPr>
              <a:spAutoFit/>
            </a:bodyPr>
            <a:lstStyle/>
            <a:p>
              <a:pPr>
                <a:spcBef>
                  <a:spcPct val="50000"/>
                </a:spcBef>
              </a:pPr>
              <a:r>
                <a:rPr kumimoji="1" lang="zh-CN" altLang="en-US">
                  <a:latin typeface="黑体" panose="02010609060101010101" pitchFamily="2" charset="-122"/>
                </a:rPr>
                <a:t>记忆细胞</a:t>
              </a:r>
              <a:endParaRPr kumimoji="1" lang="zh-CN" altLang="en-US">
                <a:latin typeface="黑体" panose="02010609060101010101" pitchFamily="2" charset="-122"/>
              </a:endParaRPr>
            </a:p>
          </p:txBody>
        </p:sp>
        <p:sp>
          <p:nvSpPr>
            <p:cNvPr id="36873" name="Text Box 9"/>
            <p:cNvSpPr txBox="1">
              <a:spLocks noChangeArrowheads="1"/>
            </p:cNvSpPr>
            <p:nvPr/>
          </p:nvSpPr>
          <p:spPr bwMode="auto">
            <a:xfrm>
              <a:off x="3742" y="1389"/>
              <a:ext cx="1519" cy="876"/>
            </a:xfrm>
            <a:prstGeom prst="rect">
              <a:avLst/>
            </a:prstGeom>
            <a:noFill/>
            <a:ln w="19050">
              <a:solidFill>
                <a:schemeClr val="tx1"/>
              </a:solidFill>
              <a:miter lim="800000"/>
            </a:ln>
            <a:effectLst/>
          </p:spPr>
          <p:txBody>
            <a:bodyPr>
              <a:spAutoFit/>
            </a:bodyPr>
            <a:lstStyle/>
            <a:p>
              <a:pPr>
                <a:spcBef>
                  <a:spcPct val="50000"/>
                </a:spcBef>
              </a:pPr>
              <a:r>
                <a:rPr kumimoji="1" lang="zh-CN" altLang="en-US">
                  <a:latin typeface="黑体" panose="02010609060101010101" pitchFamily="2" charset="-122"/>
                </a:rPr>
                <a:t>与宿主细胞接触</a:t>
              </a:r>
              <a:r>
                <a:rPr kumimoji="1" lang="en-US" altLang="zh-CN">
                  <a:latin typeface="黑体" panose="02010609060101010101" pitchFamily="2" charset="-122"/>
                </a:rPr>
                <a:t>(</a:t>
              </a:r>
              <a:r>
                <a:rPr kumimoji="1" lang="zh-CN" altLang="en-US">
                  <a:latin typeface="黑体" panose="02010609060101010101" pitchFamily="2" charset="-122"/>
                </a:rPr>
                <a:t>使细胞裂解死亡</a:t>
              </a:r>
              <a:r>
                <a:rPr kumimoji="1" lang="en-US" altLang="zh-CN">
                  <a:latin typeface="黑体" panose="02010609060101010101" pitchFamily="2" charset="-122"/>
                </a:rPr>
                <a:t>)</a:t>
              </a:r>
              <a:endParaRPr kumimoji="1" lang="en-US" altLang="zh-CN">
                <a:latin typeface="黑体" panose="02010609060101010101" pitchFamily="2" charset="-122"/>
              </a:endParaRPr>
            </a:p>
          </p:txBody>
        </p:sp>
        <p:sp>
          <p:nvSpPr>
            <p:cNvPr id="36874" name="Text Box 10"/>
            <p:cNvSpPr txBox="1">
              <a:spLocks noChangeArrowheads="1"/>
            </p:cNvSpPr>
            <p:nvPr/>
          </p:nvSpPr>
          <p:spPr bwMode="auto">
            <a:xfrm>
              <a:off x="3787" y="2447"/>
              <a:ext cx="1519" cy="877"/>
            </a:xfrm>
            <a:prstGeom prst="rect">
              <a:avLst/>
            </a:prstGeom>
            <a:noFill/>
            <a:ln w="19050">
              <a:solidFill>
                <a:schemeClr val="tx1"/>
              </a:solidFill>
              <a:miter lim="800000"/>
            </a:ln>
            <a:effectLst/>
          </p:spPr>
          <p:txBody>
            <a:bodyPr>
              <a:spAutoFit/>
            </a:bodyPr>
            <a:lstStyle/>
            <a:p>
              <a:pPr>
                <a:spcBef>
                  <a:spcPct val="50000"/>
                </a:spcBef>
              </a:pPr>
              <a:r>
                <a:rPr kumimoji="1" lang="zh-CN" altLang="en-US">
                  <a:latin typeface="黑体" panose="02010609060101010101" pitchFamily="2" charset="-122"/>
                </a:rPr>
                <a:t>淋巴因子</a:t>
              </a:r>
              <a:r>
                <a:rPr kumimoji="1" lang="en-US" altLang="zh-CN">
                  <a:solidFill>
                    <a:srgbClr val="0000CC"/>
                  </a:solidFill>
                  <a:latin typeface="黑体" panose="02010609060101010101" pitchFamily="2" charset="-122"/>
                </a:rPr>
                <a:t>(</a:t>
              </a:r>
              <a:r>
                <a:rPr kumimoji="1" lang="zh-CN" altLang="en-US">
                  <a:solidFill>
                    <a:srgbClr val="0000CC"/>
                  </a:solidFill>
                  <a:latin typeface="黑体" panose="02010609060101010101" pitchFamily="2" charset="-122"/>
                </a:rPr>
                <a:t>白细胞介素、干扰素</a:t>
              </a:r>
              <a:r>
                <a:rPr kumimoji="1" lang="en-US" altLang="zh-CN">
                  <a:solidFill>
                    <a:srgbClr val="0000CC"/>
                  </a:solidFill>
                  <a:latin typeface="黑体" panose="02010609060101010101" pitchFamily="2" charset="-122"/>
                </a:rPr>
                <a:t>)</a:t>
              </a:r>
              <a:endParaRPr kumimoji="1" lang="en-US" altLang="zh-CN">
                <a:solidFill>
                  <a:srgbClr val="0000CC"/>
                </a:solidFill>
                <a:latin typeface="黑体" panose="02010609060101010101" pitchFamily="2" charset="-122"/>
              </a:endParaRPr>
            </a:p>
          </p:txBody>
        </p:sp>
        <p:sp>
          <p:nvSpPr>
            <p:cNvPr id="36875" name="Line 11"/>
            <p:cNvSpPr>
              <a:spLocks noChangeShapeType="1"/>
            </p:cNvSpPr>
            <p:nvPr/>
          </p:nvSpPr>
          <p:spPr bwMode="auto">
            <a:xfrm flipV="1">
              <a:off x="3379" y="2069"/>
              <a:ext cx="317" cy="457"/>
            </a:xfrm>
            <a:prstGeom prst="line">
              <a:avLst/>
            </a:prstGeom>
            <a:noFill/>
            <a:ln w="28575">
              <a:solidFill>
                <a:schemeClr val="tx1"/>
              </a:solidFill>
              <a:round/>
              <a:tailEnd type="triangle" w="med" len="med"/>
            </a:ln>
            <a:effectLst/>
          </p:spPr>
          <p:txBody>
            <a:bodyPr/>
            <a:lstStyle/>
            <a:p>
              <a:endParaRPr lang="zh-CN" altLang="en-US"/>
            </a:p>
          </p:txBody>
        </p:sp>
        <p:sp>
          <p:nvSpPr>
            <p:cNvPr id="36876" name="Line 12"/>
            <p:cNvSpPr>
              <a:spLocks noChangeShapeType="1"/>
            </p:cNvSpPr>
            <p:nvPr/>
          </p:nvSpPr>
          <p:spPr bwMode="auto">
            <a:xfrm>
              <a:off x="3379" y="2659"/>
              <a:ext cx="408" cy="317"/>
            </a:xfrm>
            <a:prstGeom prst="line">
              <a:avLst/>
            </a:prstGeom>
            <a:noFill/>
            <a:ln w="28575">
              <a:solidFill>
                <a:schemeClr val="tx1"/>
              </a:solidFill>
              <a:round/>
              <a:tailEnd type="triangle" w="med" len="med"/>
            </a:ln>
            <a:effectLst/>
          </p:spPr>
          <p:txBody>
            <a:bodyPr/>
            <a:lstStyle/>
            <a:p>
              <a:endParaRPr lang="zh-CN" altLang="en-US"/>
            </a:p>
          </p:txBody>
        </p:sp>
        <p:sp>
          <p:nvSpPr>
            <p:cNvPr id="36877" name="Line 13"/>
            <p:cNvSpPr>
              <a:spLocks noChangeShapeType="1"/>
            </p:cNvSpPr>
            <p:nvPr/>
          </p:nvSpPr>
          <p:spPr bwMode="auto">
            <a:xfrm flipV="1">
              <a:off x="793" y="2205"/>
              <a:ext cx="363" cy="4"/>
            </a:xfrm>
            <a:prstGeom prst="line">
              <a:avLst/>
            </a:prstGeom>
            <a:noFill/>
            <a:ln w="28575">
              <a:solidFill>
                <a:schemeClr val="tx1"/>
              </a:solidFill>
              <a:round/>
              <a:tailEnd type="triangle" w="med" len="med"/>
            </a:ln>
            <a:effectLst/>
          </p:spPr>
          <p:txBody>
            <a:bodyPr/>
            <a:lstStyle/>
            <a:p>
              <a:endParaRPr lang="zh-CN" altLang="en-US"/>
            </a:p>
          </p:txBody>
        </p:sp>
        <p:sp>
          <p:nvSpPr>
            <p:cNvPr id="36878" name="Line 14"/>
            <p:cNvSpPr>
              <a:spLocks noChangeShapeType="1"/>
            </p:cNvSpPr>
            <p:nvPr/>
          </p:nvSpPr>
          <p:spPr bwMode="auto">
            <a:xfrm flipV="1">
              <a:off x="1565" y="2205"/>
              <a:ext cx="362" cy="4"/>
            </a:xfrm>
            <a:prstGeom prst="line">
              <a:avLst/>
            </a:prstGeom>
            <a:noFill/>
            <a:ln w="28575">
              <a:solidFill>
                <a:schemeClr val="tx1"/>
              </a:solidFill>
              <a:round/>
              <a:tailEnd type="triangle" w="med" len="med"/>
            </a:ln>
            <a:effectLst/>
          </p:spPr>
          <p:txBody>
            <a:bodyPr/>
            <a:lstStyle/>
            <a:p>
              <a:endParaRPr lang="zh-CN" altLang="en-US"/>
            </a:p>
          </p:txBody>
        </p:sp>
        <p:sp>
          <p:nvSpPr>
            <p:cNvPr id="36879" name="Line 15"/>
            <p:cNvSpPr>
              <a:spLocks noChangeShapeType="1"/>
            </p:cNvSpPr>
            <p:nvPr/>
          </p:nvSpPr>
          <p:spPr bwMode="auto">
            <a:xfrm flipV="1">
              <a:off x="2336" y="1570"/>
              <a:ext cx="317" cy="559"/>
            </a:xfrm>
            <a:prstGeom prst="line">
              <a:avLst/>
            </a:prstGeom>
            <a:noFill/>
            <a:ln w="28575">
              <a:solidFill>
                <a:schemeClr val="tx1"/>
              </a:solidFill>
              <a:round/>
              <a:tailEnd type="triangle" w="med" len="med"/>
            </a:ln>
            <a:effectLst/>
          </p:spPr>
          <p:txBody>
            <a:bodyPr/>
            <a:lstStyle/>
            <a:p>
              <a:endParaRPr lang="zh-CN" altLang="en-US"/>
            </a:p>
          </p:txBody>
        </p:sp>
        <p:sp>
          <p:nvSpPr>
            <p:cNvPr id="36880" name="Line 16"/>
            <p:cNvSpPr>
              <a:spLocks noChangeShapeType="1"/>
            </p:cNvSpPr>
            <p:nvPr/>
          </p:nvSpPr>
          <p:spPr bwMode="auto">
            <a:xfrm>
              <a:off x="2336" y="2288"/>
              <a:ext cx="272" cy="416"/>
            </a:xfrm>
            <a:prstGeom prst="line">
              <a:avLst/>
            </a:prstGeom>
            <a:noFill/>
            <a:ln w="28575">
              <a:solidFill>
                <a:schemeClr val="tx1"/>
              </a:solidFill>
              <a:round/>
              <a:tailEnd type="triangle" w="med" len="med"/>
            </a:ln>
            <a:effectLst/>
          </p:spPr>
          <p:txBody>
            <a:bodyPr/>
            <a:lstStyle/>
            <a:p>
              <a:endParaRPr lang="zh-CN" altLang="en-US"/>
            </a:p>
          </p:txBody>
        </p:sp>
        <p:sp>
          <p:nvSpPr>
            <p:cNvPr id="36881" name="Line 17"/>
            <p:cNvSpPr>
              <a:spLocks noChangeShapeType="1"/>
            </p:cNvSpPr>
            <p:nvPr/>
          </p:nvSpPr>
          <p:spPr bwMode="auto">
            <a:xfrm>
              <a:off x="2971" y="1854"/>
              <a:ext cx="0" cy="397"/>
            </a:xfrm>
            <a:prstGeom prst="line">
              <a:avLst/>
            </a:prstGeom>
            <a:noFill/>
            <a:ln w="28575">
              <a:solidFill>
                <a:schemeClr val="tx1"/>
              </a:solidFill>
              <a:round/>
              <a:tailEnd type="triangle" w="med" len="med"/>
            </a:ln>
            <a:effectLst/>
          </p:spPr>
          <p:txBody>
            <a:bodyPr/>
            <a:lstStyle/>
            <a:p>
              <a:endParaRPr lang="zh-CN" altLang="en-US"/>
            </a:p>
          </p:txBody>
        </p:sp>
        <p:sp>
          <p:nvSpPr>
            <p:cNvPr id="36882" name="Line 18"/>
            <p:cNvSpPr>
              <a:spLocks noChangeShapeType="1"/>
            </p:cNvSpPr>
            <p:nvPr/>
          </p:nvSpPr>
          <p:spPr bwMode="auto">
            <a:xfrm>
              <a:off x="521" y="2976"/>
              <a:ext cx="0" cy="1044"/>
            </a:xfrm>
            <a:prstGeom prst="line">
              <a:avLst/>
            </a:prstGeom>
            <a:noFill/>
            <a:ln w="28575">
              <a:solidFill>
                <a:srgbClr val="FF0000"/>
              </a:solidFill>
              <a:round/>
            </a:ln>
            <a:effectLst/>
          </p:spPr>
          <p:txBody>
            <a:bodyPr/>
            <a:lstStyle/>
            <a:p>
              <a:endParaRPr lang="zh-CN" altLang="en-US"/>
            </a:p>
          </p:txBody>
        </p:sp>
        <p:sp>
          <p:nvSpPr>
            <p:cNvPr id="36883" name="Line 19"/>
            <p:cNvSpPr>
              <a:spLocks noChangeShapeType="1"/>
            </p:cNvSpPr>
            <p:nvPr/>
          </p:nvSpPr>
          <p:spPr bwMode="auto">
            <a:xfrm>
              <a:off x="2098" y="3022"/>
              <a:ext cx="0" cy="998"/>
            </a:xfrm>
            <a:prstGeom prst="line">
              <a:avLst/>
            </a:prstGeom>
            <a:noFill/>
            <a:ln w="28575">
              <a:solidFill>
                <a:srgbClr val="FF0000"/>
              </a:solidFill>
              <a:round/>
            </a:ln>
            <a:effectLst/>
          </p:spPr>
          <p:txBody>
            <a:bodyPr/>
            <a:lstStyle/>
            <a:p>
              <a:endParaRPr lang="zh-CN" altLang="en-US"/>
            </a:p>
          </p:txBody>
        </p:sp>
        <p:sp>
          <p:nvSpPr>
            <p:cNvPr id="36884" name="Text Box 20"/>
            <p:cNvSpPr txBox="1">
              <a:spLocks noChangeArrowheads="1"/>
            </p:cNvSpPr>
            <p:nvPr/>
          </p:nvSpPr>
          <p:spPr bwMode="auto">
            <a:xfrm>
              <a:off x="975" y="3382"/>
              <a:ext cx="574" cy="597"/>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黑体" panose="02010609060101010101" pitchFamily="2" charset="-122"/>
                </a:rPr>
                <a:t>感应</a:t>
              </a:r>
              <a:br>
                <a:rPr kumimoji="1" lang="zh-CN" altLang="en-US">
                  <a:solidFill>
                    <a:srgbClr val="0000CC"/>
                  </a:solidFill>
                  <a:latin typeface="黑体" panose="02010609060101010101" pitchFamily="2" charset="-122"/>
                </a:rPr>
              </a:br>
              <a:r>
                <a:rPr kumimoji="1" lang="zh-CN" altLang="en-US">
                  <a:solidFill>
                    <a:srgbClr val="0000CC"/>
                  </a:solidFill>
                  <a:latin typeface="黑体" panose="02010609060101010101" pitchFamily="2" charset="-122"/>
                </a:rPr>
                <a:t>阶段</a:t>
              </a:r>
              <a:endParaRPr kumimoji="1" lang="zh-CN" altLang="en-US">
                <a:solidFill>
                  <a:srgbClr val="0000CC"/>
                </a:solidFill>
                <a:latin typeface="黑体" panose="02010609060101010101" pitchFamily="2" charset="-122"/>
              </a:endParaRPr>
            </a:p>
          </p:txBody>
        </p:sp>
        <p:sp>
          <p:nvSpPr>
            <p:cNvPr id="36885" name="Line 21"/>
            <p:cNvSpPr>
              <a:spLocks noChangeShapeType="1"/>
            </p:cNvSpPr>
            <p:nvPr/>
          </p:nvSpPr>
          <p:spPr bwMode="auto">
            <a:xfrm>
              <a:off x="1519" y="3702"/>
              <a:ext cx="579" cy="0"/>
            </a:xfrm>
            <a:prstGeom prst="line">
              <a:avLst/>
            </a:prstGeom>
            <a:noFill/>
            <a:ln w="28575">
              <a:solidFill>
                <a:srgbClr val="FF0000"/>
              </a:solidFill>
              <a:round/>
              <a:tailEnd type="triangle" w="med" len="med"/>
            </a:ln>
            <a:effectLst/>
          </p:spPr>
          <p:txBody>
            <a:bodyPr/>
            <a:lstStyle/>
            <a:p>
              <a:endParaRPr lang="zh-CN" altLang="en-US"/>
            </a:p>
          </p:txBody>
        </p:sp>
        <p:sp>
          <p:nvSpPr>
            <p:cNvPr id="36886" name="Line 22"/>
            <p:cNvSpPr>
              <a:spLocks noChangeShapeType="1"/>
            </p:cNvSpPr>
            <p:nvPr/>
          </p:nvSpPr>
          <p:spPr bwMode="auto">
            <a:xfrm flipH="1">
              <a:off x="521" y="3702"/>
              <a:ext cx="499" cy="0"/>
            </a:xfrm>
            <a:prstGeom prst="line">
              <a:avLst/>
            </a:prstGeom>
            <a:noFill/>
            <a:ln w="28575">
              <a:solidFill>
                <a:srgbClr val="FF0000"/>
              </a:solidFill>
              <a:round/>
              <a:tailEnd type="triangle" w="med" len="med"/>
            </a:ln>
            <a:effectLst/>
          </p:spPr>
          <p:txBody>
            <a:bodyPr/>
            <a:lstStyle/>
            <a:p>
              <a:endParaRPr lang="zh-CN" altLang="en-US"/>
            </a:p>
          </p:txBody>
        </p:sp>
        <p:sp>
          <p:nvSpPr>
            <p:cNvPr id="36887" name="Line 23"/>
            <p:cNvSpPr>
              <a:spLocks noChangeShapeType="1"/>
            </p:cNvSpPr>
            <p:nvPr/>
          </p:nvSpPr>
          <p:spPr bwMode="auto">
            <a:xfrm>
              <a:off x="3136" y="3022"/>
              <a:ext cx="0" cy="998"/>
            </a:xfrm>
            <a:prstGeom prst="line">
              <a:avLst/>
            </a:prstGeom>
            <a:noFill/>
            <a:ln w="28575">
              <a:solidFill>
                <a:srgbClr val="FF0000"/>
              </a:solidFill>
              <a:round/>
            </a:ln>
            <a:effectLst/>
          </p:spPr>
          <p:txBody>
            <a:bodyPr/>
            <a:lstStyle/>
            <a:p>
              <a:endParaRPr lang="zh-CN" altLang="en-US"/>
            </a:p>
          </p:txBody>
        </p:sp>
        <p:sp>
          <p:nvSpPr>
            <p:cNvPr id="36888" name="Text Box 24"/>
            <p:cNvSpPr txBox="1">
              <a:spLocks noChangeArrowheads="1"/>
            </p:cNvSpPr>
            <p:nvPr/>
          </p:nvSpPr>
          <p:spPr bwMode="auto">
            <a:xfrm>
              <a:off x="2336" y="3382"/>
              <a:ext cx="591" cy="597"/>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黑体" panose="02010609060101010101" pitchFamily="2" charset="-122"/>
                </a:rPr>
                <a:t>反应</a:t>
              </a:r>
              <a:br>
                <a:rPr kumimoji="1" lang="zh-CN" altLang="en-US">
                  <a:solidFill>
                    <a:srgbClr val="0000CC"/>
                  </a:solidFill>
                  <a:latin typeface="黑体" panose="02010609060101010101" pitchFamily="2" charset="-122"/>
                </a:rPr>
              </a:br>
              <a:r>
                <a:rPr kumimoji="1" lang="zh-CN" altLang="en-US">
                  <a:solidFill>
                    <a:srgbClr val="0000CC"/>
                  </a:solidFill>
                  <a:latin typeface="黑体" panose="02010609060101010101" pitchFamily="2" charset="-122"/>
                </a:rPr>
                <a:t>阶段</a:t>
              </a:r>
              <a:endParaRPr kumimoji="1" lang="zh-CN" altLang="en-US">
                <a:solidFill>
                  <a:srgbClr val="0000CC"/>
                </a:solidFill>
                <a:latin typeface="黑体" panose="02010609060101010101" pitchFamily="2" charset="-122"/>
              </a:endParaRPr>
            </a:p>
          </p:txBody>
        </p:sp>
        <p:sp>
          <p:nvSpPr>
            <p:cNvPr id="36889" name="Line 25"/>
            <p:cNvSpPr>
              <a:spLocks noChangeShapeType="1"/>
            </p:cNvSpPr>
            <p:nvPr/>
          </p:nvSpPr>
          <p:spPr bwMode="auto">
            <a:xfrm>
              <a:off x="2875" y="3702"/>
              <a:ext cx="261" cy="0"/>
            </a:xfrm>
            <a:prstGeom prst="line">
              <a:avLst/>
            </a:prstGeom>
            <a:noFill/>
            <a:ln w="28575">
              <a:solidFill>
                <a:srgbClr val="FF0000"/>
              </a:solidFill>
              <a:round/>
              <a:tailEnd type="triangle" w="med" len="med"/>
            </a:ln>
            <a:effectLst/>
          </p:spPr>
          <p:txBody>
            <a:bodyPr/>
            <a:lstStyle/>
            <a:p>
              <a:endParaRPr lang="zh-CN" altLang="en-US"/>
            </a:p>
          </p:txBody>
        </p:sp>
        <p:sp>
          <p:nvSpPr>
            <p:cNvPr id="36890" name="Line 26"/>
            <p:cNvSpPr>
              <a:spLocks noChangeShapeType="1"/>
            </p:cNvSpPr>
            <p:nvPr/>
          </p:nvSpPr>
          <p:spPr bwMode="auto">
            <a:xfrm flipH="1">
              <a:off x="2098" y="3702"/>
              <a:ext cx="260" cy="0"/>
            </a:xfrm>
            <a:prstGeom prst="line">
              <a:avLst/>
            </a:prstGeom>
            <a:noFill/>
            <a:ln w="28575">
              <a:solidFill>
                <a:srgbClr val="FF0000"/>
              </a:solidFill>
              <a:round/>
              <a:tailEnd type="triangle" w="med" len="med"/>
            </a:ln>
            <a:effectLst/>
          </p:spPr>
          <p:txBody>
            <a:bodyPr/>
            <a:lstStyle/>
            <a:p>
              <a:endParaRPr lang="zh-CN" altLang="en-US"/>
            </a:p>
          </p:txBody>
        </p:sp>
        <p:sp>
          <p:nvSpPr>
            <p:cNvPr id="36891" name="Line 27"/>
            <p:cNvSpPr>
              <a:spLocks noChangeShapeType="1"/>
            </p:cNvSpPr>
            <p:nvPr/>
          </p:nvSpPr>
          <p:spPr bwMode="auto">
            <a:xfrm>
              <a:off x="5215" y="3385"/>
              <a:ext cx="0" cy="635"/>
            </a:xfrm>
            <a:prstGeom prst="line">
              <a:avLst/>
            </a:prstGeom>
            <a:noFill/>
            <a:ln w="28575">
              <a:solidFill>
                <a:srgbClr val="FF0000"/>
              </a:solidFill>
              <a:round/>
            </a:ln>
            <a:effectLst/>
          </p:spPr>
          <p:txBody>
            <a:bodyPr/>
            <a:lstStyle/>
            <a:p>
              <a:endParaRPr lang="zh-CN" altLang="en-US"/>
            </a:p>
          </p:txBody>
        </p:sp>
        <p:sp>
          <p:nvSpPr>
            <p:cNvPr id="36892" name="Text Box 28"/>
            <p:cNvSpPr txBox="1">
              <a:spLocks noChangeArrowheads="1"/>
            </p:cNvSpPr>
            <p:nvPr/>
          </p:nvSpPr>
          <p:spPr bwMode="auto">
            <a:xfrm>
              <a:off x="3878" y="3382"/>
              <a:ext cx="574" cy="597"/>
            </a:xfrm>
            <a:prstGeom prst="rect">
              <a:avLst/>
            </a:prstGeom>
            <a:noFill/>
            <a:ln w="19050">
              <a:noFill/>
              <a:miter lim="800000"/>
            </a:ln>
            <a:effectLst/>
          </p:spPr>
          <p:txBody>
            <a:bodyPr>
              <a:spAutoFit/>
            </a:bodyPr>
            <a:lstStyle/>
            <a:p>
              <a:pPr>
                <a:spcBef>
                  <a:spcPct val="50000"/>
                </a:spcBef>
              </a:pPr>
              <a:r>
                <a:rPr kumimoji="1" lang="zh-CN" altLang="en-US">
                  <a:solidFill>
                    <a:srgbClr val="0000CC"/>
                  </a:solidFill>
                  <a:latin typeface="黑体" panose="02010609060101010101" pitchFamily="2" charset="-122"/>
                </a:rPr>
                <a:t>效应</a:t>
              </a:r>
              <a:br>
                <a:rPr kumimoji="1" lang="zh-CN" altLang="en-US">
                  <a:solidFill>
                    <a:srgbClr val="0000CC"/>
                  </a:solidFill>
                  <a:latin typeface="黑体" panose="02010609060101010101" pitchFamily="2" charset="-122"/>
                </a:rPr>
              </a:br>
              <a:r>
                <a:rPr kumimoji="1" lang="zh-CN" altLang="en-US">
                  <a:solidFill>
                    <a:srgbClr val="0000CC"/>
                  </a:solidFill>
                  <a:latin typeface="黑体" panose="02010609060101010101" pitchFamily="2" charset="-122"/>
                </a:rPr>
                <a:t>阶段</a:t>
              </a:r>
              <a:endParaRPr kumimoji="1" lang="zh-CN" altLang="en-US">
                <a:solidFill>
                  <a:srgbClr val="0000CC"/>
                </a:solidFill>
                <a:latin typeface="黑体" panose="02010609060101010101" pitchFamily="2" charset="-122"/>
              </a:endParaRPr>
            </a:p>
          </p:txBody>
        </p:sp>
        <p:sp>
          <p:nvSpPr>
            <p:cNvPr id="36893" name="Line 29"/>
            <p:cNvSpPr>
              <a:spLocks noChangeShapeType="1"/>
            </p:cNvSpPr>
            <p:nvPr/>
          </p:nvSpPr>
          <p:spPr bwMode="auto">
            <a:xfrm>
              <a:off x="4377" y="3702"/>
              <a:ext cx="838" cy="0"/>
            </a:xfrm>
            <a:prstGeom prst="line">
              <a:avLst/>
            </a:prstGeom>
            <a:noFill/>
            <a:ln w="28575">
              <a:solidFill>
                <a:srgbClr val="FF0000"/>
              </a:solidFill>
              <a:round/>
              <a:tailEnd type="triangle" w="med" len="med"/>
            </a:ln>
            <a:effectLst/>
          </p:spPr>
          <p:txBody>
            <a:bodyPr/>
            <a:lstStyle/>
            <a:p>
              <a:endParaRPr lang="zh-CN" altLang="en-US"/>
            </a:p>
          </p:txBody>
        </p:sp>
        <p:sp>
          <p:nvSpPr>
            <p:cNvPr id="36894" name="Line 30"/>
            <p:cNvSpPr>
              <a:spLocks noChangeShapeType="1"/>
            </p:cNvSpPr>
            <p:nvPr/>
          </p:nvSpPr>
          <p:spPr bwMode="auto">
            <a:xfrm flipH="1">
              <a:off x="3136" y="3702"/>
              <a:ext cx="787" cy="0"/>
            </a:xfrm>
            <a:prstGeom prst="line">
              <a:avLst/>
            </a:prstGeom>
            <a:noFill/>
            <a:ln w="28575">
              <a:solidFill>
                <a:srgbClr val="FF0000"/>
              </a:solidFill>
              <a:round/>
              <a:tailEnd type="triangle" w="med" len="med"/>
            </a:ln>
            <a:effectLst/>
          </p:spPr>
          <p:txBody>
            <a:bodyPr/>
            <a:lstStyle/>
            <a:p>
              <a:endParaRPr lang="zh-CN" altLang="en-US"/>
            </a:p>
          </p:txBody>
        </p:sp>
      </p:grpSp>
      <p:sp>
        <p:nvSpPr>
          <p:cNvPr id="36895" name="Text Box 31"/>
          <p:cNvSpPr txBox="1">
            <a:spLocks noChangeArrowheads="1"/>
          </p:cNvSpPr>
          <p:nvPr/>
        </p:nvSpPr>
        <p:spPr bwMode="auto">
          <a:xfrm>
            <a:off x="1042988" y="1196975"/>
            <a:ext cx="7634287" cy="476250"/>
          </a:xfrm>
          <a:prstGeom prst="rect">
            <a:avLst/>
          </a:prstGeom>
          <a:noFill/>
          <a:ln w="9525">
            <a:noFill/>
            <a:miter lim="800000"/>
          </a:ln>
          <a:effectLst/>
        </p:spPr>
        <p:txBody>
          <a:bodyPr>
            <a:spAutoFit/>
          </a:bodyPr>
          <a:lstStyle/>
          <a:p>
            <a:pPr marL="342900" indent="-209550">
              <a:lnSpc>
                <a:spcPct val="90000"/>
              </a:lnSpc>
              <a:spcBef>
                <a:spcPct val="50000"/>
              </a:spcBef>
              <a:buClr>
                <a:schemeClr val="folHlink"/>
              </a:buClr>
              <a:buSzPct val="60000"/>
              <a:buFont typeface="Wingdings" panose="05000000000000000000" pitchFamily="2" charset="2"/>
              <a:buNone/>
            </a:pPr>
            <a:r>
              <a:rPr kumimoji="1" lang="zh-CN" altLang="en-US">
                <a:solidFill>
                  <a:srgbClr val="FF0000"/>
                </a:solidFill>
                <a:latin typeface="楷体_GB2312" pitchFamily="49" charset="-122"/>
                <a:ea typeface="楷体_GB2312" pitchFamily="49" charset="-122"/>
              </a:rPr>
              <a:t>（抗原进入人体后被相应的免疫细胞消灭）</a:t>
            </a:r>
            <a:endParaRPr kumimoji="1" lang="zh-CN" altLang="en-US">
              <a:solidFill>
                <a:srgbClr val="FF00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95"/>
                                        </p:tgtEl>
                                        <p:attrNameLst>
                                          <p:attrName>style.visibility</p:attrName>
                                        </p:attrNameLst>
                                      </p:cBhvr>
                                      <p:to>
                                        <p:strVal val="visible"/>
                                      </p:to>
                                    </p:set>
                                    <p:animEffect transition="in" filter="wipe(left)">
                                      <p:cBhvr>
                                        <p:cTn id="11" dur="500"/>
                                        <p:tgtEl>
                                          <p:spTgt spid="36895"/>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9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3" name="Group 103"/>
          <p:cNvGraphicFramePr>
            <a:graphicFrameLocks noGrp="1"/>
          </p:cNvGraphicFramePr>
          <p:nvPr/>
        </p:nvGraphicFramePr>
        <p:xfrm>
          <a:off x="36513" y="274638"/>
          <a:ext cx="9078912" cy="6004560"/>
        </p:xfrm>
        <a:graphic>
          <a:graphicData uri="http://schemas.openxmlformats.org/drawingml/2006/table">
            <a:tbl>
              <a:tblPr/>
              <a:tblGrid>
                <a:gridCol w="1265237"/>
                <a:gridCol w="3348038"/>
                <a:gridCol w="4465637"/>
              </a:tblGrid>
              <a:tr h="3810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2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体液免疫</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仿宋" pitchFamily="2" charset="-122"/>
                          <a:ea typeface="华文仿宋" pitchFamily="2" charset="-122"/>
                          <a:cs typeface="Times New Roman" panose="02020603050405020304" pitchFamily="18" charset="0"/>
                        </a:rPr>
                        <a:t>细胞免疫</a:t>
                      </a:r>
                      <a:endParaRPr kumimoji="0" lang="zh-CN" altLang="en-US" sz="2800" b="1" i="0" u="none" strike="noStrike" cap="none" normalizeH="0" baseline="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对象</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抗原</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被抗原侵入的宿主细胞（即靶细胞）</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方式</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仿宋" pitchFamily="2" charset="-122"/>
                          <a:ea typeface="华文仿宋" pitchFamily="2" charset="-122"/>
                          <a:cs typeface="Times New Roman" panose="02020603050405020304" pitchFamily="18" charset="0"/>
                        </a:rPr>
                        <a:t>直接</a:t>
                      </a:r>
                      <a:endParaRPr kumimoji="0" lang="zh-CN" altLang="en-US" sz="2800" b="1" i="0" u="none" strike="noStrike" cap="none" normalizeH="0" baseline="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不直接</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反应阶段</a:t>
                      </a:r>
                      <a:endPar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产生效应</a:t>
                      </a:r>
                      <a:r>
                        <a:rPr kumimoji="0" lang="en-US" altLang="zh-CN"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B</a:t>
                      </a: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细胞</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产生效应</a:t>
                      </a:r>
                      <a:r>
                        <a:rPr kumimoji="0" lang="en-US" altLang="zh-CN"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T</a:t>
                      </a: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细胞</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44462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效应阶段</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仿宋" pitchFamily="2" charset="-122"/>
                          <a:ea typeface="华文仿宋" pitchFamily="2" charset="-122"/>
                          <a:cs typeface="Times New Roman" panose="02020603050405020304" pitchFamily="18" charset="0"/>
                        </a:rPr>
                        <a:t>效应</a:t>
                      </a:r>
                      <a:r>
                        <a:rPr kumimoji="0" lang="en-US" altLang="zh-CN" sz="2800" b="1" i="0" u="none" strike="noStrike" cap="none" normalizeH="0" baseline="0" smtClean="0">
                          <a:ln>
                            <a:noFill/>
                          </a:ln>
                          <a:solidFill>
                            <a:srgbClr val="000000"/>
                          </a:solidFill>
                          <a:effectLst/>
                          <a:latin typeface="华文仿宋" pitchFamily="2" charset="-122"/>
                          <a:ea typeface="华文仿宋" pitchFamily="2" charset="-122"/>
                          <a:cs typeface="Times New Roman" panose="02020603050405020304" pitchFamily="18" charset="0"/>
                        </a:rPr>
                        <a:t>B</a:t>
                      </a:r>
                      <a:r>
                        <a:rPr kumimoji="0" lang="zh-CN" altLang="en-US" sz="2800" b="1" i="0" u="none" strike="noStrike" cap="none" normalizeH="0" baseline="0" smtClean="0">
                          <a:ln>
                            <a:noFill/>
                          </a:ln>
                          <a:solidFill>
                            <a:srgbClr val="000000"/>
                          </a:solidFill>
                          <a:effectLst/>
                          <a:latin typeface="华文仿宋" pitchFamily="2" charset="-122"/>
                          <a:ea typeface="华文仿宋" pitchFamily="2" charset="-122"/>
                          <a:cs typeface="Times New Roman" panose="02020603050405020304" pitchFamily="18" charset="0"/>
                        </a:rPr>
                        <a:t>细胞产生的抗体与相应的抗原特异性结合。形成细胞沉淀或细胞集团被吞噬细胞吞噬消化。</a:t>
                      </a:r>
                      <a:endParaRPr kumimoji="0" lang="zh-CN" altLang="en-US" sz="2800" b="1" i="0" u="none" strike="noStrike" cap="none" normalizeH="0" baseline="0" smtClean="0">
                        <a:ln>
                          <a:noFill/>
                        </a:ln>
                        <a:solidFill>
                          <a:schemeClr val="tx1"/>
                        </a:solidFill>
                        <a:effectLst/>
                        <a:latin typeface="华文仿宋" pitchFamily="2" charset="-122"/>
                        <a:ea typeface="华文仿宋"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效应</a:t>
                      </a:r>
                      <a:r>
                        <a:rPr kumimoji="0" lang="en-US" altLang="zh-CN"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T</a:t>
                      </a: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细胞与靶细胞密切接触。即靶细胞）体内的溶酶体酶被激活，其通透性改变，渗透压改变，靶细胞裂解死亡。抗原失去保护被消灭。</a:t>
                      </a:r>
                      <a:endPar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效应</a:t>
                      </a:r>
                      <a:r>
                        <a:rPr kumimoji="0" lang="en-US" altLang="zh-CN"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T</a:t>
                      </a:r>
                      <a:r>
                        <a:rPr kumimoji="0" lang="zh-CN" altLang="en-US" sz="2800" b="1" i="0" u="none" strike="noStrike" cap="none" normalizeH="0" baseline="0" dirty="0" smtClean="0">
                          <a:ln>
                            <a:noFill/>
                          </a:ln>
                          <a:solidFill>
                            <a:srgbClr val="000000"/>
                          </a:solidFill>
                          <a:effectLst/>
                          <a:latin typeface="华文仿宋" pitchFamily="2" charset="-122"/>
                          <a:ea typeface="华文仿宋" pitchFamily="2" charset="-122"/>
                          <a:cs typeface="Times New Roman" panose="02020603050405020304" pitchFamily="18" charset="0"/>
                        </a:rPr>
                        <a:t>细胞释放淋巴因子，促进细胞免疫的作用。</a:t>
                      </a:r>
                      <a:endParaRPr kumimoji="0" lang="zh-CN" altLang="en-US" sz="2800" b="1" i="0" u="none" strike="noStrike" cap="none" normalizeH="0" baseline="0" dirty="0" smtClean="0">
                        <a:ln>
                          <a:noFill/>
                        </a:ln>
                        <a:solidFill>
                          <a:schemeClr val="tx1"/>
                        </a:solidFill>
                        <a:effectLst/>
                        <a:latin typeface="华文仿宋" pitchFamily="2" charset="-122"/>
                        <a:ea typeface="华文仿宋" pitchFamily="2" charset="-12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76300" y="581025"/>
            <a:ext cx="7553325" cy="731838"/>
          </a:xfrm>
          <a:prstGeom prst="rect">
            <a:avLst/>
          </a:prstGeom>
          <a:noFill/>
          <a:ln w="63500">
            <a:noFill/>
            <a:miter lim="800000"/>
            <a:tailEnd type="none" w="lg" len="med"/>
          </a:ln>
          <a:effectLst/>
        </p:spPr>
        <p:txBody>
          <a:bodyPr lIns="0" tIns="0" rIns="0" bIns="0">
            <a:spAutoFit/>
          </a:bodyPr>
          <a:lstStyle/>
          <a:p>
            <a:pPr>
              <a:spcBef>
                <a:spcPct val="50000"/>
              </a:spcBef>
            </a:pPr>
            <a:r>
              <a:rPr lang="zh-CN" altLang="en-US" sz="4800" b="1" dirty="0">
                <a:latin typeface="华文中宋" pitchFamily="2" charset="-122"/>
                <a:ea typeface="华文中宋" pitchFamily="2" charset="-122"/>
              </a:rPr>
              <a:t>体液免疫与细胞免疫的关系</a:t>
            </a:r>
            <a:endParaRPr lang="zh-CN" altLang="en-US" sz="4800" b="1" dirty="0">
              <a:latin typeface="华文中宋" pitchFamily="2" charset="-122"/>
              <a:ea typeface="华文中宋" pitchFamily="2" charset="-122"/>
            </a:endParaRPr>
          </a:p>
        </p:txBody>
      </p:sp>
      <p:sp>
        <p:nvSpPr>
          <p:cNvPr id="49155" name="Text Box 3"/>
          <p:cNvSpPr txBox="1">
            <a:spLocks noChangeArrowheads="1"/>
          </p:cNvSpPr>
          <p:nvPr/>
        </p:nvSpPr>
        <p:spPr bwMode="auto">
          <a:xfrm>
            <a:off x="338138" y="1482725"/>
            <a:ext cx="8405812" cy="4668838"/>
          </a:xfrm>
          <a:prstGeom prst="rect">
            <a:avLst/>
          </a:prstGeom>
          <a:noFill/>
          <a:ln w="63500">
            <a:noFill/>
            <a:miter lim="800000"/>
            <a:tailEnd type="none" w="lg" len="med"/>
          </a:ln>
          <a:effectLst/>
        </p:spPr>
        <p:txBody>
          <a:bodyPr lIns="0" tIns="0" rIns="0" bIns="0">
            <a:spAutoFit/>
          </a:bodyPr>
          <a:lstStyle/>
          <a:p>
            <a:pPr>
              <a:spcBef>
                <a:spcPct val="50000"/>
              </a:spcBef>
            </a:pPr>
            <a:r>
              <a:rPr lang="zh-CN" altLang="en-US" sz="3600" b="1" dirty="0">
                <a:solidFill>
                  <a:srgbClr val="096402"/>
                </a:solidFill>
                <a:latin typeface="楷体_GB2312" pitchFamily="49" charset="-122"/>
                <a:ea typeface="楷体_GB2312" pitchFamily="49" charset="-122"/>
              </a:rPr>
              <a:t>　　</a:t>
            </a:r>
            <a:r>
              <a:rPr lang="zh-CN" altLang="en-US" sz="3600" b="1" dirty="0">
                <a:latin typeface="华文仿宋" pitchFamily="2" charset="-122"/>
                <a:ea typeface="华文仿宋" pitchFamily="2" charset="-122"/>
              </a:rPr>
              <a:t>体液免疫与细胞免疫之间，既各自有其独特的作用，又可以相互配合共同发挥免疫效应。</a:t>
            </a:r>
            <a:endParaRPr lang="zh-CN" altLang="en-US" sz="3600" b="1" dirty="0">
              <a:latin typeface="华文仿宋" pitchFamily="2" charset="-122"/>
              <a:ea typeface="华文仿宋" pitchFamily="2" charset="-122"/>
            </a:endParaRPr>
          </a:p>
          <a:p>
            <a:pPr>
              <a:spcBef>
                <a:spcPct val="50000"/>
              </a:spcBef>
            </a:pPr>
            <a:r>
              <a:rPr lang="zh-CN" altLang="en-US" sz="3600" b="1" dirty="0">
                <a:latin typeface="华文仿宋" pitchFamily="2" charset="-122"/>
                <a:ea typeface="华文仿宋" pitchFamily="2" charset="-122"/>
              </a:rPr>
              <a:t>　　进入体内尚未进入细胞的抗原（如细菌的外毒素、少量的细菌或病毒等）主要由体液中的抗体发挥体液免疫作用；而这些抗原一旦进入细胞内部，就要靠细胞免疫来将它们消灭、清除了。</a:t>
            </a:r>
            <a:endParaRPr lang="zh-CN" altLang="en-US" sz="3600" b="1" dirty="0">
              <a:latin typeface="华文仿宋" pitchFamily="2" charset="-122"/>
              <a:ea typeface="华文仿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1042988" y="692150"/>
            <a:ext cx="2376487" cy="1223963"/>
          </a:xfrm>
          <a:prstGeom prst="rect">
            <a:avLst/>
          </a:prstGeom>
        </p:spPr>
        <p:txBody>
          <a:bodyPr wrap="none" fromWordArt="1">
            <a:prstTxWarp prst="textPlain">
              <a:avLst>
                <a:gd name="adj" fmla="val 41218"/>
              </a:avLst>
            </a:prstTxWarp>
          </a:bodyPr>
          <a:lstStyle/>
          <a:p>
            <a:pPr algn="ctr"/>
            <a:r>
              <a:rPr lang="zh-CN" altLang="en-US"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疫苗</a:t>
            </a:r>
            <a:endParaRPr lang="zh-CN" altLang="en-US" sz="3600"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83971" name="Text Box 3"/>
          <p:cNvSpPr txBox="1">
            <a:spLocks noChangeArrowheads="1"/>
          </p:cNvSpPr>
          <p:nvPr/>
        </p:nvSpPr>
        <p:spPr bwMode="auto">
          <a:xfrm>
            <a:off x="755650" y="2492375"/>
            <a:ext cx="8108950" cy="2287588"/>
          </a:xfrm>
          <a:prstGeom prst="rect">
            <a:avLst/>
          </a:prstGeom>
          <a:noFill/>
          <a:ln w="9525">
            <a:noFill/>
            <a:miter lim="800000"/>
          </a:ln>
          <a:effectLst/>
        </p:spPr>
        <p:txBody>
          <a:bodyPr wrap="none">
            <a:spAutoFit/>
          </a:bodyPr>
          <a:lstStyle/>
          <a:p>
            <a:r>
              <a:rPr lang="en-US" altLang="zh-CN" sz="4800" b="1">
                <a:solidFill>
                  <a:srgbClr val="9900CC"/>
                </a:solidFill>
                <a:effectLst>
                  <a:outerShdw blurRad="38100" dist="38100" dir="2700000" algn="tl">
                    <a:srgbClr val="C0C0C0"/>
                  </a:outerShdw>
                </a:effectLst>
                <a:latin typeface="华文新魏" pitchFamily="2" charset="-122"/>
                <a:ea typeface="华文新魏" pitchFamily="2" charset="-122"/>
              </a:rPr>
              <a:t>    </a:t>
            </a:r>
            <a:r>
              <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rPr>
              <a:t>为什么</a:t>
            </a:r>
            <a:r>
              <a:rPr lang="zh-CN" altLang="en-US" sz="4800" b="1">
                <a:solidFill>
                  <a:srgbClr val="FF3399"/>
                </a:solidFill>
                <a:effectLst>
                  <a:outerShdw blurRad="38100" dist="38100" dir="2700000" algn="tl">
                    <a:srgbClr val="C0C0C0"/>
                  </a:outerShdw>
                </a:effectLst>
                <a:latin typeface="华文新魏" pitchFamily="2" charset="-122"/>
                <a:ea typeface="华文新魏" pitchFamily="2" charset="-122"/>
              </a:rPr>
              <a:t>注射流感疫苗后</a:t>
            </a:r>
            <a:r>
              <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rPr>
              <a:t>，</a:t>
            </a:r>
            <a:endPar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endParaRPr>
          </a:p>
          <a:p>
            <a:r>
              <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rPr>
              <a:t>我们的机体对流感病毒的</a:t>
            </a:r>
            <a:r>
              <a:rPr lang="zh-CN" altLang="en-US" sz="4800" b="1">
                <a:solidFill>
                  <a:srgbClr val="FF3399"/>
                </a:solidFill>
                <a:effectLst>
                  <a:outerShdw blurRad="38100" dist="38100" dir="2700000" algn="tl">
                    <a:srgbClr val="C0C0C0"/>
                  </a:outerShdw>
                </a:effectLst>
                <a:latin typeface="华文新魏" pitchFamily="2" charset="-122"/>
                <a:ea typeface="华文新魏" pitchFamily="2" charset="-122"/>
              </a:rPr>
              <a:t>抵</a:t>
            </a:r>
            <a:endParaRPr lang="zh-CN" altLang="en-US" sz="4800" b="1">
              <a:solidFill>
                <a:srgbClr val="FF3399"/>
              </a:solidFill>
              <a:effectLst>
                <a:outerShdw blurRad="38100" dist="38100" dir="2700000" algn="tl">
                  <a:srgbClr val="C0C0C0"/>
                </a:outerShdw>
              </a:effectLst>
              <a:latin typeface="华文新魏" pitchFamily="2" charset="-122"/>
              <a:ea typeface="华文新魏" pitchFamily="2" charset="-122"/>
            </a:endParaRPr>
          </a:p>
          <a:p>
            <a:r>
              <a:rPr lang="zh-CN" altLang="en-US" sz="4800" b="1">
                <a:solidFill>
                  <a:srgbClr val="FF3399"/>
                </a:solidFill>
                <a:effectLst>
                  <a:outerShdw blurRad="38100" dist="38100" dir="2700000" algn="tl">
                    <a:srgbClr val="C0C0C0"/>
                  </a:outerShdw>
                </a:effectLst>
                <a:latin typeface="华文新魏" pitchFamily="2" charset="-122"/>
                <a:ea typeface="华文新魏" pitchFamily="2" charset="-122"/>
              </a:rPr>
              <a:t>抗力</a:t>
            </a:r>
            <a:r>
              <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rPr>
              <a:t>可以</a:t>
            </a:r>
            <a:r>
              <a:rPr lang="zh-CN" altLang="en-US" sz="4800" b="1">
                <a:solidFill>
                  <a:srgbClr val="FF3399"/>
                </a:solidFill>
                <a:effectLst>
                  <a:outerShdw blurRad="38100" dist="38100" dir="2700000" algn="tl">
                    <a:srgbClr val="C0C0C0"/>
                  </a:outerShdw>
                </a:effectLst>
                <a:latin typeface="华文新魏" pitchFamily="2" charset="-122"/>
                <a:ea typeface="华文新魏" pitchFamily="2" charset="-122"/>
              </a:rPr>
              <a:t>增强</a:t>
            </a:r>
            <a:r>
              <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rPr>
              <a:t>？</a:t>
            </a:r>
            <a:endParaRPr lang="zh-CN" altLang="en-US" sz="4800" b="1">
              <a:solidFill>
                <a:srgbClr val="9900CC"/>
              </a:solidFill>
              <a:effectLst>
                <a:outerShdw blurRad="38100" dist="38100" dir="2700000" algn="tl">
                  <a:srgbClr val="C0C0C0"/>
                </a:outerShdw>
              </a:effectLst>
              <a:latin typeface="华文新魏" pitchFamily="2" charset="-122"/>
              <a:ea typeface="华文新魏" pitchFamily="2" charset="-122"/>
            </a:endParaRPr>
          </a:p>
        </p:txBody>
      </p:sp>
      <p:sp>
        <p:nvSpPr>
          <p:cNvPr id="83972" name="Text Box 4"/>
          <p:cNvSpPr txBox="1">
            <a:spLocks noChangeArrowheads="1"/>
          </p:cNvSpPr>
          <p:nvPr/>
        </p:nvSpPr>
        <p:spPr bwMode="auto">
          <a:xfrm>
            <a:off x="3563938" y="1484313"/>
            <a:ext cx="1728787" cy="701675"/>
          </a:xfrm>
          <a:prstGeom prst="rect">
            <a:avLst/>
          </a:prstGeom>
          <a:noFill/>
          <a:ln w="9525">
            <a:noFill/>
            <a:miter lim="800000"/>
          </a:ln>
          <a:effectLst/>
        </p:spPr>
        <p:txBody>
          <a:bodyPr>
            <a:spAutoFit/>
          </a:bodyPr>
          <a:lstStyle/>
          <a:p>
            <a:r>
              <a:rPr lang="zh-CN" altLang="en-US" sz="4000" b="1">
                <a:solidFill>
                  <a:srgbClr val="FF0000"/>
                </a:solidFill>
                <a:effectLst>
                  <a:outerShdw blurRad="38100" dist="38100" dir="2700000" algn="tl">
                    <a:srgbClr val="C0C0C0"/>
                  </a:outerShdw>
                </a:effectLst>
              </a:rPr>
              <a:t>思考：</a:t>
            </a:r>
            <a:endParaRPr lang="zh-CN" altLang="en-US" sz="4000"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5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3972"/>
                                        </p:tgtEl>
                                        <p:attrNameLst>
                                          <p:attrName>style.visibility</p:attrName>
                                        </p:attrNameLst>
                                      </p:cBhvr>
                                      <p:to>
                                        <p:strVal val="visible"/>
                                      </p:to>
                                    </p:set>
                                    <p:anim calcmode="lin" valueType="num">
                                      <p:cBhvr>
                                        <p:cTn id="12" dur="1000" fill="hold"/>
                                        <p:tgtEl>
                                          <p:spTgt spid="83972"/>
                                        </p:tgtEl>
                                        <p:attrNameLst>
                                          <p:attrName>ppt_w</p:attrName>
                                        </p:attrNameLst>
                                      </p:cBhvr>
                                      <p:tavLst>
                                        <p:tav tm="0">
                                          <p:val>
                                            <p:strVal val="#ppt_w*0.70"/>
                                          </p:val>
                                        </p:tav>
                                        <p:tav tm="100000">
                                          <p:val>
                                            <p:strVal val="#ppt_w"/>
                                          </p:val>
                                        </p:tav>
                                      </p:tavLst>
                                    </p:anim>
                                    <p:anim calcmode="lin" valueType="num">
                                      <p:cBhvr>
                                        <p:cTn id="13" dur="1000" fill="hold"/>
                                        <p:tgtEl>
                                          <p:spTgt spid="83972"/>
                                        </p:tgtEl>
                                        <p:attrNameLst>
                                          <p:attrName>ppt_h</p:attrName>
                                        </p:attrNameLst>
                                      </p:cBhvr>
                                      <p:tavLst>
                                        <p:tav tm="0">
                                          <p:val>
                                            <p:strVal val="#ppt_h"/>
                                          </p:val>
                                        </p:tav>
                                        <p:tav tm="100000">
                                          <p:val>
                                            <p:strVal val="#ppt_h"/>
                                          </p:val>
                                        </p:tav>
                                      </p:tavLst>
                                    </p:anim>
                                    <p:animEffect transition="in" filter="fade">
                                      <p:cBhvr>
                                        <p:cTn id="14" dur="1000"/>
                                        <p:tgtEl>
                                          <p:spTgt spid="8397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3971"/>
                                        </p:tgtEl>
                                        <p:attrNameLst>
                                          <p:attrName>style.visibility</p:attrName>
                                        </p:attrNameLst>
                                      </p:cBhvr>
                                      <p:to>
                                        <p:strVal val="visible"/>
                                      </p:to>
                                    </p:set>
                                    <p:animEffect transition="in" filter="checkerboard(across)">
                                      <p:cBhvr>
                                        <p:cTn id="19"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p:bldP spid="8397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1331913" y="3140075"/>
          <a:ext cx="1741487" cy="2520950"/>
        </p:xfrm>
        <a:graphic>
          <a:graphicData uri="http://schemas.openxmlformats.org/presentationml/2006/ole">
            <mc:AlternateContent xmlns:mc="http://schemas.openxmlformats.org/markup-compatibility/2006">
              <mc:Choice xmlns:v="urn:schemas-microsoft-com:vml" Requires="v">
                <p:oleObj spid="_x0000_s1025" name="位图图像" r:id="rId1" imgW="1485900" imgH="2152650" progId="Paint.Picture">
                  <p:embed/>
                </p:oleObj>
              </mc:Choice>
              <mc:Fallback>
                <p:oleObj name="位图图像" r:id="rId1" imgW="1485900" imgH="2152650" progId="Paint.Picture">
                  <p:embed/>
                  <p:pic>
                    <p:nvPicPr>
                      <p:cNvPr id="0" name="图片 1024"/>
                      <p:cNvPicPr>
                        <a:picLocks noChangeAspect="1"/>
                      </p:cNvPicPr>
                      <p:nvPr/>
                    </p:nvPicPr>
                    <p:blipFill>
                      <a:blip r:embed="rId2"/>
                      <a:stretch>
                        <a:fillRect/>
                      </a:stretch>
                    </p:blipFill>
                    <p:spPr>
                      <a:xfrm>
                        <a:off x="1331913" y="3140075"/>
                        <a:ext cx="1741487" cy="2520950"/>
                      </a:xfrm>
                      <a:prstGeom prst="rect">
                        <a:avLst/>
                      </a:prstGeom>
                      <a:noFill/>
                      <a:ln w="9525">
                        <a:noFill/>
                      </a:ln>
                    </p:spPr>
                  </p:pic>
                </p:oleObj>
              </mc:Fallback>
            </mc:AlternateContent>
          </a:graphicData>
        </a:graphic>
      </p:graphicFrame>
      <p:graphicFrame>
        <p:nvGraphicFramePr>
          <p:cNvPr id="84995" name="Object 3"/>
          <p:cNvGraphicFramePr>
            <a:graphicFrameLocks noChangeAspect="1"/>
          </p:cNvGraphicFramePr>
          <p:nvPr/>
        </p:nvGraphicFramePr>
        <p:xfrm>
          <a:off x="1403350" y="3141663"/>
          <a:ext cx="1812925" cy="2519362"/>
        </p:xfrm>
        <a:graphic>
          <a:graphicData uri="http://schemas.openxmlformats.org/presentationml/2006/ole">
            <mc:AlternateContent xmlns:mc="http://schemas.openxmlformats.org/markup-compatibility/2006">
              <mc:Choice xmlns:v="urn:schemas-microsoft-com:vml" Requires="v">
                <p:oleObj spid="_x0000_s1026" name="位图图像" r:id="rId3" imgW="1562100" imgH="2171700" progId="Paint.Picture">
                  <p:embed/>
                </p:oleObj>
              </mc:Choice>
              <mc:Fallback>
                <p:oleObj name="位图图像" r:id="rId3" imgW="1562100" imgH="2171700" progId="Paint.Picture">
                  <p:embed/>
                  <p:pic>
                    <p:nvPicPr>
                      <p:cNvPr id="0" name="图片 1025"/>
                      <p:cNvPicPr>
                        <a:picLocks noChangeAspect="1"/>
                      </p:cNvPicPr>
                      <p:nvPr/>
                    </p:nvPicPr>
                    <p:blipFill>
                      <a:blip r:embed="rId4"/>
                      <a:stretch>
                        <a:fillRect/>
                      </a:stretch>
                    </p:blipFill>
                    <p:spPr>
                      <a:xfrm>
                        <a:off x="1403350" y="3141663"/>
                        <a:ext cx="1812925" cy="2519362"/>
                      </a:xfrm>
                      <a:prstGeom prst="rect">
                        <a:avLst/>
                      </a:prstGeom>
                      <a:noFill/>
                      <a:ln w="9525">
                        <a:noFill/>
                      </a:ln>
                    </p:spPr>
                  </p:pic>
                </p:oleObj>
              </mc:Fallback>
            </mc:AlternateContent>
          </a:graphicData>
        </a:graphic>
      </p:graphicFrame>
      <p:grpSp>
        <p:nvGrpSpPr>
          <p:cNvPr id="2" name="Group 4"/>
          <p:cNvGrpSpPr/>
          <p:nvPr/>
        </p:nvGrpSpPr>
        <p:grpSpPr bwMode="auto">
          <a:xfrm>
            <a:off x="3016250" y="3789363"/>
            <a:ext cx="1195388" cy="1681162"/>
            <a:chOff x="2290" y="2432"/>
            <a:chExt cx="753" cy="1059"/>
          </a:xfrm>
        </p:grpSpPr>
        <p:graphicFrame>
          <p:nvGraphicFramePr>
            <p:cNvPr id="84997" name="Object 5"/>
            <p:cNvGraphicFramePr>
              <a:graphicFrameLocks noChangeAspect="1"/>
            </p:cNvGraphicFramePr>
            <p:nvPr/>
          </p:nvGraphicFramePr>
          <p:xfrm>
            <a:off x="2290" y="2432"/>
            <a:ext cx="748" cy="862"/>
          </p:xfrm>
          <a:graphic>
            <a:graphicData uri="http://schemas.openxmlformats.org/presentationml/2006/ole">
              <mc:AlternateContent xmlns:mc="http://schemas.openxmlformats.org/markup-compatibility/2006">
                <mc:Choice xmlns:v="urn:schemas-microsoft-com:vml" Requires="v">
                  <p:oleObj spid="_x0000_s1027" name="位图图像" r:id="rId5" imgW="876300" imgH="1009650" progId="Paint.Picture">
                    <p:embed/>
                  </p:oleObj>
                </mc:Choice>
                <mc:Fallback>
                  <p:oleObj name="位图图像" r:id="rId5" imgW="876300" imgH="1009650" progId="Paint.Picture">
                    <p:embed/>
                    <p:pic>
                      <p:nvPicPr>
                        <p:cNvPr id="0" name="图片 1026"/>
                        <p:cNvPicPr>
                          <a:picLocks noChangeAspect="1"/>
                        </p:cNvPicPr>
                        <p:nvPr/>
                      </p:nvPicPr>
                      <p:blipFill>
                        <a:blip r:embed="rId6"/>
                        <a:stretch>
                          <a:fillRect/>
                        </a:stretch>
                      </p:blipFill>
                      <p:spPr>
                        <a:xfrm>
                          <a:off x="2290" y="2432"/>
                          <a:ext cx="748" cy="862"/>
                        </a:xfrm>
                        <a:prstGeom prst="rect">
                          <a:avLst/>
                        </a:prstGeom>
                        <a:noFill/>
                        <a:ln w="9525">
                          <a:noFill/>
                        </a:ln>
                      </p:spPr>
                    </p:pic>
                  </p:oleObj>
                </mc:Fallback>
              </mc:AlternateContent>
            </a:graphicData>
          </a:graphic>
        </p:graphicFrame>
        <p:sp>
          <p:nvSpPr>
            <p:cNvPr id="84998" name="Text Box 6"/>
            <p:cNvSpPr txBox="1">
              <a:spLocks noChangeArrowheads="1"/>
            </p:cNvSpPr>
            <p:nvPr/>
          </p:nvSpPr>
          <p:spPr bwMode="auto">
            <a:xfrm>
              <a:off x="2426" y="3203"/>
              <a:ext cx="617" cy="288"/>
            </a:xfrm>
            <a:prstGeom prst="rect">
              <a:avLst/>
            </a:prstGeom>
            <a:noFill/>
            <a:ln w="9525">
              <a:noFill/>
              <a:miter lim="800000"/>
            </a:ln>
            <a:effectLst/>
          </p:spPr>
          <p:txBody>
            <a:bodyPr wrap="none">
              <a:spAutoFit/>
            </a:bodyPr>
            <a:lstStyle/>
            <a:p>
              <a:r>
                <a:rPr lang="en-US" altLang="zh-CN" sz="2400" b="1"/>
                <a:t>T</a:t>
              </a:r>
              <a:r>
                <a:rPr lang="zh-CN" altLang="en-US" sz="2400" b="1"/>
                <a:t>细胞</a:t>
              </a:r>
              <a:endParaRPr lang="zh-CN" altLang="en-US" sz="2400" b="1"/>
            </a:p>
          </p:txBody>
        </p:sp>
      </p:grpSp>
      <p:grpSp>
        <p:nvGrpSpPr>
          <p:cNvPr id="3" name="Group 7"/>
          <p:cNvGrpSpPr/>
          <p:nvPr/>
        </p:nvGrpSpPr>
        <p:grpSpPr bwMode="auto">
          <a:xfrm>
            <a:off x="3663950" y="3860800"/>
            <a:ext cx="1195388" cy="1681163"/>
            <a:chOff x="2290" y="2432"/>
            <a:chExt cx="753" cy="1059"/>
          </a:xfrm>
        </p:grpSpPr>
        <p:graphicFrame>
          <p:nvGraphicFramePr>
            <p:cNvPr id="85000" name="Object 8"/>
            <p:cNvGraphicFramePr>
              <a:graphicFrameLocks noChangeAspect="1"/>
            </p:cNvGraphicFramePr>
            <p:nvPr/>
          </p:nvGraphicFramePr>
          <p:xfrm>
            <a:off x="2290" y="2432"/>
            <a:ext cx="748" cy="862"/>
          </p:xfrm>
          <a:graphic>
            <a:graphicData uri="http://schemas.openxmlformats.org/presentationml/2006/ole">
              <mc:AlternateContent xmlns:mc="http://schemas.openxmlformats.org/markup-compatibility/2006">
                <mc:Choice xmlns:v="urn:schemas-microsoft-com:vml" Requires="v">
                  <p:oleObj spid="_x0000_s1028" name="位图图像" r:id="rId7" imgW="876300" imgH="1009650" progId="Paint.Picture">
                    <p:embed/>
                  </p:oleObj>
                </mc:Choice>
                <mc:Fallback>
                  <p:oleObj name="位图图像" r:id="rId7" imgW="876300" imgH="1009650" progId="Paint.Picture">
                    <p:embed/>
                    <p:pic>
                      <p:nvPicPr>
                        <p:cNvPr id="0" name="图片 1027"/>
                        <p:cNvPicPr>
                          <a:picLocks noChangeAspect="1"/>
                        </p:cNvPicPr>
                        <p:nvPr/>
                      </p:nvPicPr>
                      <p:blipFill>
                        <a:blip r:embed="rId6"/>
                        <a:stretch>
                          <a:fillRect/>
                        </a:stretch>
                      </p:blipFill>
                      <p:spPr>
                        <a:xfrm>
                          <a:off x="2290" y="2432"/>
                          <a:ext cx="748" cy="862"/>
                        </a:xfrm>
                        <a:prstGeom prst="rect">
                          <a:avLst/>
                        </a:prstGeom>
                        <a:noFill/>
                        <a:ln w="9525">
                          <a:noFill/>
                        </a:ln>
                      </p:spPr>
                    </p:pic>
                  </p:oleObj>
                </mc:Fallback>
              </mc:AlternateContent>
            </a:graphicData>
          </a:graphic>
        </p:graphicFrame>
        <p:sp>
          <p:nvSpPr>
            <p:cNvPr id="85001" name="Text Box 9"/>
            <p:cNvSpPr txBox="1">
              <a:spLocks noChangeArrowheads="1"/>
            </p:cNvSpPr>
            <p:nvPr/>
          </p:nvSpPr>
          <p:spPr bwMode="auto">
            <a:xfrm>
              <a:off x="2426" y="3203"/>
              <a:ext cx="617" cy="288"/>
            </a:xfrm>
            <a:prstGeom prst="rect">
              <a:avLst/>
            </a:prstGeom>
            <a:noFill/>
            <a:ln w="9525">
              <a:noFill/>
              <a:miter lim="800000"/>
            </a:ln>
            <a:effectLst/>
          </p:spPr>
          <p:txBody>
            <a:bodyPr wrap="none">
              <a:spAutoFit/>
            </a:bodyPr>
            <a:lstStyle/>
            <a:p>
              <a:r>
                <a:rPr lang="en-US" altLang="zh-CN" sz="2400" b="1"/>
                <a:t>T</a:t>
              </a:r>
              <a:r>
                <a:rPr lang="zh-CN" altLang="en-US" sz="2400" b="1"/>
                <a:t>细胞</a:t>
              </a:r>
              <a:endParaRPr lang="zh-CN" altLang="en-US" sz="2400" b="1"/>
            </a:p>
          </p:txBody>
        </p:sp>
      </p:grpSp>
      <p:grpSp>
        <p:nvGrpSpPr>
          <p:cNvPr id="4" name="Group 10"/>
          <p:cNvGrpSpPr/>
          <p:nvPr/>
        </p:nvGrpSpPr>
        <p:grpSpPr bwMode="auto">
          <a:xfrm>
            <a:off x="1403350" y="3068638"/>
            <a:ext cx="1803400" cy="2611437"/>
            <a:chOff x="884" y="1933"/>
            <a:chExt cx="1136" cy="1645"/>
          </a:xfrm>
        </p:grpSpPr>
        <p:graphicFrame>
          <p:nvGraphicFramePr>
            <p:cNvPr id="85003" name="Object 11"/>
            <p:cNvGraphicFramePr>
              <a:graphicFrameLocks noChangeAspect="1"/>
            </p:cNvGraphicFramePr>
            <p:nvPr/>
          </p:nvGraphicFramePr>
          <p:xfrm>
            <a:off x="1015" y="1933"/>
            <a:ext cx="1005" cy="1452"/>
          </p:xfrm>
          <a:graphic>
            <a:graphicData uri="http://schemas.openxmlformats.org/presentationml/2006/ole">
              <mc:AlternateContent xmlns:mc="http://schemas.openxmlformats.org/markup-compatibility/2006">
                <mc:Choice xmlns:v="urn:schemas-microsoft-com:vml" Requires="v">
                  <p:oleObj spid="_x0000_s1029" name="位图图像" r:id="rId8" imgW="1371600" imgH="1981200" progId="Paint.Picture">
                    <p:embed/>
                  </p:oleObj>
                </mc:Choice>
                <mc:Fallback>
                  <p:oleObj name="位图图像" r:id="rId8" imgW="1371600" imgH="1981200" progId="Paint.Picture">
                    <p:embed/>
                    <p:pic>
                      <p:nvPicPr>
                        <p:cNvPr id="0" name="图片 1028"/>
                        <p:cNvPicPr>
                          <a:picLocks noChangeAspect="1"/>
                        </p:cNvPicPr>
                        <p:nvPr/>
                      </p:nvPicPr>
                      <p:blipFill>
                        <a:blip r:embed="rId9"/>
                        <a:stretch>
                          <a:fillRect/>
                        </a:stretch>
                      </p:blipFill>
                      <p:spPr>
                        <a:xfrm>
                          <a:off x="1015" y="1933"/>
                          <a:ext cx="1005" cy="1452"/>
                        </a:xfrm>
                        <a:prstGeom prst="rect">
                          <a:avLst/>
                        </a:prstGeom>
                        <a:noFill/>
                        <a:ln w="9525">
                          <a:noFill/>
                        </a:ln>
                      </p:spPr>
                    </p:pic>
                  </p:oleObj>
                </mc:Fallback>
              </mc:AlternateContent>
            </a:graphicData>
          </a:graphic>
        </p:graphicFrame>
        <p:sp>
          <p:nvSpPr>
            <p:cNvPr id="85004" name="Text Box 12"/>
            <p:cNvSpPr txBox="1">
              <a:spLocks noChangeArrowheads="1"/>
            </p:cNvSpPr>
            <p:nvPr/>
          </p:nvSpPr>
          <p:spPr bwMode="auto">
            <a:xfrm>
              <a:off x="884" y="3290"/>
              <a:ext cx="888" cy="288"/>
            </a:xfrm>
            <a:prstGeom prst="rect">
              <a:avLst/>
            </a:prstGeom>
            <a:noFill/>
            <a:ln w="9525">
              <a:noFill/>
              <a:miter lim="800000"/>
            </a:ln>
            <a:effectLst/>
          </p:spPr>
          <p:txBody>
            <a:bodyPr wrap="none">
              <a:spAutoFit/>
            </a:bodyPr>
            <a:lstStyle/>
            <a:p>
              <a:r>
                <a:rPr lang="zh-CN" altLang="en-US" sz="2400" b="1"/>
                <a:t>吞噬细胞</a:t>
              </a:r>
              <a:endParaRPr lang="zh-CN" altLang="en-US" sz="2400" b="1"/>
            </a:p>
          </p:txBody>
        </p:sp>
      </p:grpSp>
      <p:grpSp>
        <p:nvGrpSpPr>
          <p:cNvPr id="5" name="Group 13"/>
          <p:cNvGrpSpPr/>
          <p:nvPr/>
        </p:nvGrpSpPr>
        <p:grpSpPr bwMode="auto">
          <a:xfrm>
            <a:off x="1619250" y="3141663"/>
            <a:ext cx="2376488" cy="2257425"/>
            <a:chOff x="1020" y="1979"/>
            <a:chExt cx="1497" cy="1422"/>
          </a:xfrm>
        </p:grpSpPr>
        <p:graphicFrame>
          <p:nvGraphicFramePr>
            <p:cNvPr id="85006" name="Object 14"/>
            <p:cNvGraphicFramePr>
              <a:graphicFrameLocks noChangeAspect="1"/>
            </p:cNvGraphicFramePr>
            <p:nvPr/>
          </p:nvGraphicFramePr>
          <p:xfrm>
            <a:off x="1020" y="1979"/>
            <a:ext cx="1406" cy="1356"/>
          </p:xfrm>
          <a:graphic>
            <a:graphicData uri="http://schemas.openxmlformats.org/presentationml/2006/ole">
              <mc:AlternateContent xmlns:mc="http://schemas.openxmlformats.org/markup-compatibility/2006">
                <mc:Choice xmlns:v="urn:schemas-microsoft-com:vml" Requires="v">
                  <p:oleObj spid="_x0000_s1030" name="位图图像" r:id="rId10" imgW="1876425" imgH="1809750" progId="Paint.Picture">
                    <p:embed/>
                  </p:oleObj>
                </mc:Choice>
                <mc:Fallback>
                  <p:oleObj name="位图图像" r:id="rId10" imgW="1876425" imgH="1809750" progId="Paint.Picture">
                    <p:embed/>
                    <p:pic>
                      <p:nvPicPr>
                        <p:cNvPr id="0" name="图片 1029"/>
                        <p:cNvPicPr>
                          <a:picLocks noChangeAspect="1"/>
                        </p:cNvPicPr>
                        <p:nvPr/>
                      </p:nvPicPr>
                      <p:blipFill>
                        <a:blip r:embed="rId11"/>
                        <a:stretch>
                          <a:fillRect/>
                        </a:stretch>
                      </p:blipFill>
                      <p:spPr>
                        <a:xfrm>
                          <a:off x="1020" y="1979"/>
                          <a:ext cx="1406" cy="1356"/>
                        </a:xfrm>
                        <a:prstGeom prst="rect">
                          <a:avLst/>
                        </a:prstGeom>
                        <a:noFill/>
                        <a:ln w="9525">
                          <a:noFill/>
                        </a:ln>
                      </p:spPr>
                    </p:pic>
                  </p:oleObj>
                </mc:Fallback>
              </mc:AlternateContent>
            </a:graphicData>
          </a:graphic>
        </p:graphicFrame>
        <p:sp>
          <p:nvSpPr>
            <p:cNvPr id="85007" name="Text Box 15"/>
            <p:cNvSpPr txBox="1">
              <a:spLocks noChangeArrowheads="1"/>
            </p:cNvSpPr>
            <p:nvPr/>
          </p:nvSpPr>
          <p:spPr bwMode="auto">
            <a:xfrm>
              <a:off x="1837" y="3113"/>
              <a:ext cx="680" cy="288"/>
            </a:xfrm>
            <a:prstGeom prst="rect">
              <a:avLst/>
            </a:prstGeom>
            <a:noFill/>
            <a:ln w="9525">
              <a:noFill/>
              <a:miter lim="800000"/>
            </a:ln>
            <a:effectLst/>
          </p:spPr>
          <p:txBody>
            <a:bodyPr>
              <a:spAutoFit/>
            </a:bodyPr>
            <a:lstStyle/>
            <a:p>
              <a:pPr>
                <a:spcBef>
                  <a:spcPct val="50000"/>
                </a:spcBef>
              </a:pPr>
              <a:r>
                <a:rPr lang="en-US" altLang="zh-CN" sz="2400" b="1"/>
                <a:t>T</a:t>
              </a:r>
              <a:r>
                <a:rPr lang="zh-CN" altLang="en-US" sz="2400" b="1"/>
                <a:t>细胞</a:t>
              </a:r>
              <a:endParaRPr lang="zh-CN" altLang="en-US" sz="2400" b="1"/>
            </a:p>
          </p:txBody>
        </p:sp>
      </p:grpSp>
      <p:grpSp>
        <p:nvGrpSpPr>
          <p:cNvPr id="6" name="Group 16"/>
          <p:cNvGrpSpPr/>
          <p:nvPr/>
        </p:nvGrpSpPr>
        <p:grpSpPr bwMode="auto">
          <a:xfrm>
            <a:off x="3708400" y="3933825"/>
            <a:ext cx="2016125" cy="1825625"/>
            <a:chOff x="2336" y="2478"/>
            <a:chExt cx="1270" cy="1150"/>
          </a:xfrm>
        </p:grpSpPr>
        <p:graphicFrame>
          <p:nvGraphicFramePr>
            <p:cNvPr id="85009" name="Object 17"/>
            <p:cNvGraphicFramePr>
              <a:graphicFrameLocks noChangeAspect="1"/>
            </p:cNvGraphicFramePr>
            <p:nvPr/>
          </p:nvGraphicFramePr>
          <p:xfrm>
            <a:off x="2336" y="2478"/>
            <a:ext cx="1179" cy="1150"/>
          </p:xfrm>
          <a:graphic>
            <a:graphicData uri="http://schemas.openxmlformats.org/presentationml/2006/ole">
              <mc:AlternateContent xmlns:mc="http://schemas.openxmlformats.org/markup-compatibility/2006">
                <mc:Choice xmlns:v="urn:schemas-microsoft-com:vml" Requires="v">
                  <p:oleObj spid="_x0000_s1031" name="位图图像" r:id="rId12" imgW="1514475" imgH="1476375" progId="Paint.Picture">
                    <p:embed/>
                  </p:oleObj>
                </mc:Choice>
                <mc:Fallback>
                  <p:oleObj name="位图图像" r:id="rId12" imgW="1514475" imgH="1476375" progId="Paint.Picture">
                    <p:embed/>
                    <p:pic>
                      <p:nvPicPr>
                        <p:cNvPr id="0" name="图片 1030"/>
                        <p:cNvPicPr>
                          <a:picLocks noChangeAspect="1"/>
                        </p:cNvPicPr>
                        <p:nvPr/>
                      </p:nvPicPr>
                      <p:blipFill>
                        <a:blip r:embed="rId13"/>
                        <a:stretch>
                          <a:fillRect/>
                        </a:stretch>
                      </p:blipFill>
                      <p:spPr>
                        <a:xfrm>
                          <a:off x="2336" y="2478"/>
                          <a:ext cx="1179" cy="1150"/>
                        </a:xfrm>
                        <a:prstGeom prst="rect">
                          <a:avLst/>
                        </a:prstGeom>
                        <a:noFill/>
                        <a:ln w="9525">
                          <a:noFill/>
                        </a:ln>
                      </p:spPr>
                    </p:pic>
                  </p:oleObj>
                </mc:Fallback>
              </mc:AlternateContent>
            </a:graphicData>
          </a:graphic>
        </p:graphicFrame>
        <p:sp>
          <p:nvSpPr>
            <p:cNvPr id="85010" name="Text Box 18"/>
            <p:cNvSpPr txBox="1">
              <a:spLocks noChangeArrowheads="1"/>
            </p:cNvSpPr>
            <p:nvPr/>
          </p:nvSpPr>
          <p:spPr bwMode="auto">
            <a:xfrm>
              <a:off x="2835" y="3067"/>
              <a:ext cx="771" cy="288"/>
            </a:xfrm>
            <a:prstGeom prst="rect">
              <a:avLst/>
            </a:prstGeom>
            <a:noFill/>
            <a:ln w="9525">
              <a:noFill/>
              <a:miter lim="800000"/>
            </a:ln>
            <a:effectLst/>
          </p:spPr>
          <p:txBody>
            <a:bodyPr>
              <a:spAutoFit/>
            </a:bodyPr>
            <a:lstStyle/>
            <a:p>
              <a:pPr>
                <a:spcBef>
                  <a:spcPct val="50000"/>
                </a:spcBef>
              </a:pPr>
              <a:r>
                <a:rPr lang="en-US" altLang="zh-CN" sz="2400" b="1"/>
                <a:t>B</a:t>
              </a:r>
              <a:r>
                <a:rPr lang="zh-CN" altLang="en-US" sz="2400" b="1"/>
                <a:t>细胞</a:t>
              </a:r>
              <a:endParaRPr lang="zh-CN" altLang="en-US" sz="2400" b="1"/>
            </a:p>
          </p:txBody>
        </p:sp>
      </p:grpSp>
      <p:grpSp>
        <p:nvGrpSpPr>
          <p:cNvPr id="7" name="Group 19"/>
          <p:cNvGrpSpPr/>
          <p:nvPr/>
        </p:nvGrpSpPr>
        <p:grpSpPr bwMode="auto">
          <a:xfrm>
            <a:off x="6227763" y="2276475"/>
            <a:ext cx="1774825" cy="1754188"/>
            <a:chOff x="3923" y="1434"/>
            <a:chExt cx="1118" cy="1105"/>
          </a:xfrm>
        </p:grpSpPr>
        <p:graphicFrame>
          <p:nvGraphicFramePr>
            <p:cNvPr id="85012" name="Object 20"/>
            <p:cNvGraphicFramePr>
              <a:graphicFrameLocks noChangeAspect="1"/>
            </p:cNvGraphicFramePr>
            <p:nvPr/>
          </p:nvGraphicFramePr>
          <p:xfrm>
            <a:off x="3923" y="1434"/>
            <a:ext cx="792" cy="817"/>
          </p:xfrm>
          <a:graphic>
            <a:graphicData uri="http://schemas.openxmlformats.org/presentationml/2006/ole">
              <mc:AlternateContent xmlns:mc="http://schemas.openxmlformats.org/markup-compatibility/2006">
                <mc:Choice xmlns:v="urn:schemas-microsoft-com:vml" Requires="v">
                  <p:oleObj spid="_x0000_s1032" name="位图图像" r:id="rId14" imgW="923925" imgH="952500" progId="Paint.Picture">
                    <p:embed/>
                  </p:oleObj>
                </mc:Choice>
                <mc:Fallback>
                  <p:oleObj name="位图图像" r:id="rId14" imgW="923925" imgH="952500" progId="Paint.Picture">
                    <p:embed/>
                    <p:pic>
                      <p:nvPicPr>
                        <p:cNvPr id="0" name="图片 1031"/>
                        <p:cNvPicPr>
                          <a:picLocks noChangeAspect="1"/>
                        </p:cNvPicPr>
                        <p:nvPr/>
                      </p:nvPicPr>
                      <p:blipFill>
                        <a:blip r:embed="rId15"/>
                        <a:stretch>
                          <a:fillRect/>
                        </a:stretch>
                      </p:blipFill>
                      <p:spPr>
                        <a:xfrm>
                          <a:off x="3923" y="1434"/>
                          <a:ext cx="792" cy="817"/>
                        </a:xfrm>
                        <a:prstGeom prst="rect">
                          <a:avLst/>
                        </a:prstGeom>
                        <a:noFill/>
                        <a:ln w="9525">
                          <a:noFill/>
                        </a:ln>
                      </p:spPr>
                    </p:pic>
                  </p:oleObj>
                </mc:Fallback>
              </mc:AlternateContent>
            </a:graphicData>
          </a:graphic>
        </p:graphicFrame>
        <p:sp>
          <p:nvSpPr>
            <p:cNvPr id="85013" name="Text Box 21"/>
            <p:cNvSpPr txBox="1">
              <a:spLocks noChangeArrowheads="1"/>
            </p:cNvSpPr>
            <p:nvPr/>
          </p:nvSpPr>
          <p:spPr bwMode="auto">
            <a:xfrm>
              <a:off x="4014" y="2251"/>
              <a:ext cx="1027" cy="288"/>
            </a:xfrm>
            <a:prstGeom prst="rect">
              <a:avLst/>
            </a:prstGeom>
            <a:noFill/>
            <a:ln w="9525">
              <a:noFill/>
              <a:miter lim="800000"/>
            </a:ln>
            <a:effectLst/>
          </p:spPr>
          <p:txBody>
            <a:bodyPr wrap="none">
              <a:spAutoFit/>
            </a:bodyPr>
            <a:lstStyle/>
            <a:p>
              <a:r>
                <a:rPr lang="zh-CN" altLang="en-US" sz="2400" b="1">
                  <a:effectLst>
                    <a:outerShdw blurRad="38100" dist="38100" dir="2700000" algn="tl">
                      <a:srgbClr val="C0C0C0"/>
                    </a:outerShdw>
                  </a:effectLst>
                </a:rPr>
                <a:t>效应</a:t>
              </a:r>
              <a:r>
                <a:rPr lang="en-US" altLang="zh-CN" sz="2400" b="1">
                  <a:effectLst>
                    <a:outerShdw blurRad="38100" dist="38100" dir="2700000" algn="tl">
                      <a:srgbClr val="C0C0C0"/>
                    </a:outerShdw>
                  </a:effectLst>
                </a:rPr>
                <a:t>B</a:t>
              </a:r>
              <a:r>
                <a:rPr lang="zh-CN" altLang="en-US" sz="2400" b="1">
                  <a:effectLst>
                    <a:outerShdw blurRad="38100" dist="38100" dir="2700000" algn="tl">
                      <a:srgbClr val="C0C0C0"/>
                    </a:outerShdw>
                  </a:effectLst>
                </a:rPr>
                <a:t>细胞</a:t>
              </a:r>
              <a:endParaRPr lang="zh-CN" altLang="en-US" sz="2400" b="1">
                <a:effectLst>
                  <a:outerShdw blurRad="38100" dist="38100" dir="2700000" algn="tl">
                    <a:srgbClr val="C0C0C0"/>
                  </a:outerShdw>
                </a:effectLst>
              </a:endParaRPr>
            </a:p>
          </p:txBody>
        </p:sp>
      </p:grpSp>
      <p:pic>
        <p:nvPicPr>
          <p:cNvPr id="85014" name="Picture 22"/>
          <p:cNvPicPr>
            <a:picLocks noChangeAspect="1" noChangeArrowheads="1"/>
          </p:cNvPicPr>
          <p:nvPr/>
        </p:nvPicPr>
        <p:blipFill>
          <a:blip r:embed="rId16"/>
          <a:srcRect/>
          <a:stretch>
            <a:fillRect/>
          </a:stretch>
        </p:blipFill>
        <p:spPr bwMode="auto">
          <a:xfrm>
            <a:off x="1619250" y="2349500"/>
            <a:ext cx="3533775" cy="723900"/>
          </a:xfrm>
          <a:prstGeom prst="rect">
            <a:avLst/>
          </a:prstGeom>
          <a:noFill/>
        </p:spPr>
      </p:pic>
      <p:graphicFrame>
        <p:nvGraphicFramePr>
          <p:cNvPr id="85015" name="Object 23"/>
          <p:cNvGraphicFramePr>
            <a:graphicFrameLocks noChangeAspect="1"/>
          </p:cNvGraphicFramePr>
          <p:nvPr/>
        </p:nvGraphicFramePr>
        <p:xfrm>
          <a:off x="1476375" y="981075"/>
          <a:ext cx="5878513" cy="1381125"/>
        </p:xfrm>
        <a:graphic>
          <a:graphicData uri="http://schemas.openxmlformats.org/presentationml/2006/ole">
            <mc:AlternateContent xmlns:mc="http://schemas.openxmlformats.org/markup-compatibility/2006">
              <mc:Choice xmlns:v="urn:schemas-microsoft-com:vml" Requires="v">
                <p:oleObj spid="_x0000_s1033" name="位图图像" r:id="rId17" imgW="5876925" imgH="1381125" progId="Paint.Picture">
                  <p:embed/>
                </p:oleObj>
              </mc:Choice>
              <mc:Fallback>
                <p:oleObj name="位图图像" r:id="rId17" imgW="5876925" imgH="1381125" progId="Paint.Picture">
                  <p:embed/>
                  <p:pic>
                    <p:nvPicPr>
                      <p:cNvPr id="0" name="图片 1032"/>
                      <p:cNvPicPr>
                        <a:picLocks noChangeAspect="1"/>
                      </p:cNvPicPr>
                      <p:nvPr/>
                    </p:nvPicPr>
                    <p:blipFill>
                      <a:blip r:embed="rId18"/>
                      <a:stretch>
                        <a:fillRect/>
                      </a:stretch>
                    </p:blipFill>
                    <p:spPr>
                      <a:xfrm>
                        <a:off x="1476375" y="981075"/>
                        <a:ext cx="5878513" cy="1381125"/>
                      </a:xfrm>
                      <a:prstGeom prst="rect">
                        <a:avLst/>
                      </a:prstGeom>
                      <a:noFill/>
                      <a:ln w="9525">
                        <a:noFill/>
                      </a:ln>
                    </p:spPr>
                  </p:pic>
                </p:oleObj>
              </mc:Fallback>
            </mc:AlternateContent>
          </a:graphicData>
        </a:graphic>
      </p:graphicFrame>
      <p:cxnSp>
        <p:nvCxnSpPr>
          <p:cNvPr id="85016" name="AutoShape 24"/>
          <p:cNvCxnSpPr>
            <a:cxnSpLocks noChangeShapeType="1"/>
          </p:cNvCxnSpPr>
          <p:nvPr/>
        </p:nvCxnSpPr>
        <p:spPr bwMode="auto">
          <a:xfrm rot="16200000" flipH="1">
            <a:off x="1209675" y="3838575"/>
            <a:ext cx="504825" cy="549275"/>
          </a:xfrm>
          <a:prstGeom prst="curvedConnector2">
            <a:avLst/>
          </a:prstGeom>
          <a:noFill/>
          <a:ln w="38100">
            <a:solidFill>
              <a:schemeClr val="tx1"/>
            </a:solidFill>
            <a:round/>
            <a:tailEnd type="triangle" w="med" len="med"/>
          </a:ln>
          <a:effectLst/>
        </p:spPr>
      </p:cxnSp>
      <p:sp>
        <p:nvSpPr>
          <p:cNvPr id="85017" name="Line 25"/>
          <p:cNvSpPr>
            <a:spLocks noChangeShapeType="1"/>
          </p:cNvSpPr>
          <p:nvPr/>
        </p:nvSpPr>
        <p:spPr bwMode="auto">
          <a:xfrm>
            <a:off x="3203575" y="4652963"/>
            <a:ext cx="503238" cy="71437"/>
          </a:xfrm>
          <a:prstGeom prst="line">
            <a:avLst/>
          </a:prstGeom>
          <a:noFill/>
          <a:ln w="38100">
            <a:solidFill>
              <a:schemeClr val="tx1"/>
            </a:solidFill>
            <a:round/>
            <a:tailEnd type="triangle" w="med" len="med"/>
          </a:ln>
          <a:effectLst/>
        </p:spPr>
        <p:txBody>
          <a:bodyPr/>
          <a:lstStyle/>
          <a:p>
            <a:endParaRPr lang="zh-CN" altLang="en-US"/>
          </a:p>
        </p:txBody>
      </p:sp>
      <p:sp>
        <p:nvSpPr>
          <p:cNvPr id="85018" name="Line 26"/>
          <p:cNvSpPr>
            <a:spLocks noChangeShapeType="1"/>
          </p:cNvSpPr>
          <p:nvPr/>
        </p:nvSpPr>
        <p:spPr bwMode="auto">
          <a:xfrm flipV="1">
            <a:off x="4787900" y="4221163"/>
            <a:ext cx="288925" cy="503237"/>
          </a:xfrm>
          <a:prstGeom prst="line">
            <a:avLst/>
          </a:prstGeom>
          <a:noFill/>
          <a:ln w="38100">
            <a:solidFill>
              <a:schemeClr val="tx1"/>
            </a:solidFill>
            <a:round/>
            <a:tailEnd type="triangle" w="med" len="med"/>
          </a:ln>
          <a:effectLst/>
        </p:spPr>
        <p:txBody>
          <a:bodyPr/>
          <a:lstStyle/>
          <a:p>
            <a:endParaRPr lang="zh-CN" altLang="en-US"/>
          </a:p>
        </p:txBody>
      </p:sp>
      <p:sp>
        <p:nvSpPr>
          <p:cNvPr id="85019" name="Line 27"/>
          <p:cNvSpPr>
            <a:spLocks noChangeShapeType="1"/>
          </p:cNvSpPr>
          <p:nvPr/>
        </p:nvSpPr>
        <p:spPr bwMode="auto">
          <a:xfrm flipV="1">
            <a:off x="5724525" y="2924175"/>
            <a:ext cx="576263" cy="361950"/>
          </a:xfrm>
          <a:prstGeom prst="line">
            <a:avLst/>
          </a:prstGeom>
          <a:noFill/>
          <a:ln w="38100">
            <a:solidFill>
              <a:schemeClr val="tx1"/>
            </a:solidFill>
            <a:round/>
            <a:tailEnd type="triangle" w="med" len="med"/>
          </a:ln>
          <a:effectLst/>
        </p:spPr>
        <p:txBody>
          <a:bodyPr/>
          <a:lstStyle/>
          <a:p>
            <a:endParaRPr lang="zh-CN" altLang="en-US"/>
          </a:p>
        </p:txBody>
      </p:sp>
      <p:sp>
        <p:nvSpPr>
          <p:cNvPr id="85020" name="Line 28"/>
          <p:cNvSpPr>
            <a:spLocks noChangeShapeType="1"/>
          </p:cNvSpPr>
          <p:nvPr/>
        </p:nvSpPr>
        <p:spPr bwMode="auto">
          <a:xfrm>
            <a:off x="5795963" y="4005263"/>
            <a:ext cx="1296987" cy="576262"/>
          </a:xfrm>
          <a:prstGeom prst="line">
            <a:avLst/>
          </a:prstGeom>
          <a:noFill/>
          <a:ln w="38100">
            <a:solidFill>
              <a:schemeClr val="tx1"/>
            </a:solidFill>
            <a:round/>
            <a:tailEnd type="triangle" w="med" len="med"/>
          </a:ln>
          <a:effectLst/>
        </p:spPr>
        <p:txBody>
          <a:bodyPr/>
          <a:lstStyle/>
          <a:p>
            <a:endParaRPr lang="zh-CN" altLang="en-US"/>
          </a:p>
        </p:txBody>
      </p:sp>
      <p:grpSp>
        <p:nvGrpSpPr>
          <p:cNvPr id="8" name="Group 29"/>
          <p:cNvGrpSpPr/>
          <p:nvPr/>
        </p:nvGrpSpPr>
        <p:grpSpPr bwMode="auto">
          <a:xfrm>
            <a:off x="4716463" y="2924175"/>
            <a:ext cx="1223962" cy="1393825"/>
            <a:chOff x="2971" y="1842"/>
            <a:chExt cx="771" cy="878"/>
          </a:xfrm>
        </p:grpSpPr>
        <p:graphicFrame>
          <p:nvGraphicFramePr>
            <p:cNvPr id="85022" name="Object 30"/>
            <p:cNvGraphicFramePr>
              <a:graphicFrameLocks noChangeAspect="1"/>
            </p:cNvGraphicFramePr>
            <p:nvPr/>
          </p:nvGraphicFramePr>
          <p:xfrm>
            <a:off x="3133" y="1842"/>
            <a:ext cx="547" cy="685"/>
          </p:xfrm>
          <a:graphic>
            <a:graphicData uri="http://schemas.openxmlformats.org/presentationml/2006/ole">
              <mc:AlternateContent xmlns:mc="http://schemas.openxmlformats.org/markup-compatibility/2006">
                <mc:Choice xmlns:v="urn:schemas-microsoft-com:vml" Requires="v">
                  <p:oleObj spid="_x0000_s1034" name="位图图像" r:id="rId19" imgW="838200" imgH="942975" progId="Paint.Picture">
                    <p:embed/>
                  </p:oleObj>
                </mc:Choice>
                <mc:Fallback>
                  <p:oleObj name="位图图像" r:id="rId19" imgW="838200" imgH="942975" progId="Paint.Picture">
                    <p:embed/>
                    <p:pic>
                      <p:nvPicPr>
                        <p:cNvPr id="0" name="图片 1033"/>
                        <p:cNvPicPr>
                          <a:picLocks noChangeAspect="1"/>
                        </p:cNvPicPr>
                        <p:nvPr/>
                      </p:nvPicPr>
                      <p:blipFill>
                        <a:blip r:embed="rId20"/>
                        <a:stretch>
                          <a:fillRect/>
                        </a:stretch>
                      </p:blipFill>
                      <p:spPr>
                        <a:xfrm>
                          <a:off x="3133" y="1842"/>
                          <a:ext cx="547" cy="685"/>
                        </a:xfrm>
                        <a:prstGeom prst="rect">
                          <a:avLst/>
                        </a:prstGeom>
                        <a:noFill/>
                        <a:ln w="9525">
                          <a:noFill/>
                        </a:ln>
                      </p:spPr>
                    </p:pic>
                  </p:oleObj>
                </mc:Fallback>
              </mc:AlternateContent>
            </a:graphicData>
          </a:graphic>
        </p:graphicFrame>
        <p:sp>
          <p:nvSpPr>
            <p:cNvPr id="85023" name="Text Box 31"/>
            <p:cNvSpPr txBox="1">
              <a:spLocks noChangeArrowheads="1"/>
            </p:cNvSpPr>
            <p:nvPr/>
          </p:nvSpPr>
          <p:spPr bwMode="auto">
            <a:xfrm>
              <a:off x="2971" y="2432"/>
              <a:ext cx="771" cy="288"/>
            </a:xfrm>
            <a:prstGeom prst="rect">
              <a:avLst/>
            </a:prstGeom>
            <a:noFill/>
            <a:ln w="9525">
              <a:noFill/>
              <a:miter lim="800000"/>
            </a:ln>
            <a:effectLst/>
          </p:spPr>
          <p:txBody>
            <a:bodyPr>
              <a:spAutoFit/>
            </a:bodyPr>
            <a:lstStyle/>
            <a:p>
              <a:pPr>
                <a:spcBef>
                  <a:spcPct val="50000"/>
                </a:spcBef>
              </a:pPr>
              <a:r>
                <a:rPr lang="en-US" altLang="zh-CN" sz="2400" b="1"/>
                <a:t>B</a:t>
              </a:r>
              <a:r>
                <a:rPr lang="zh-CN" altLang="en-US" sz="2400" b="1"/>
                <a:t>细胞</a:t>
              </a:r>
              <a:endParaRPr lang="zh-CN" altLang="en-US" sz="2400" b="1"/>
            </a:p>
          </p:txBody>
        </p:sp>
      </p:grpSp>
      <p:grpSp>
        <p:nvGrpSpPr>
          <p:cNvPr id="9" name="Group 32"/>
          <p:cNvGrpSpPr/>
          <p:nvPr/>
        </p:nvGrpSpPr>
        <p:grpSpPr bwMode="auto">
          <a:xfrm>
            <a:off x="7086600" y="4191000"/>
            <a:ext cx="1409700" cy="1320800"/>
            <a:chOff x="4422" y="2659"/>
            <a:chExt cx="888" cy="832"/>
          </a:xfrm>
        </p:grpSpPr>
        <p:graphicFrame>
          <p:nvGraphicFramePr>
            <p:cNvPr id="85025" name="Object 33"/>
            <p:cNvGraphicFramePr>
              <a:graphicFrameLocks noChangeAspect="1"/>
            </p:cNvGraphicFramePr>
            <p:nvPr/>
          </p:nvGraphicFramePr>
          <p:xfrm>
            <a:off x="4468" y="2659"/>
            <a:ext cx="680" cy="606"/>
          </p:xfrm>
          <a:graphic>
            <a:graphicData uri="http://schemas.openxmlformats.org/presentationml/2006/ole">
              <mc:AlternateContent xmlns:mc="http://schemas.openxmlformats.org/markup-compatibility/2006">
                <mc:Choice xmlns:v="urn:schemas-microsoft-com:vml" Requires="v">
                  <p:oleObj spid="_x0000_s1035" name="位图图像" r:id="rId21" imgW="733425" imgH="962025" progId="Paint.Picture">
                    <p:embed/>
                  </p:oleObj>
                </mc:Choice>
                <mc:Fallback>
                  <p:oleObj name="位图图像" r:id="rId21" imgW="733425" imgH="962025" progId="Paint.Picture">
                    <p:embed/>
                    <p:pic>
                      <p:nvPicPr>
                        <p:cNvPr id="0" name="图片 1034"/>
                        <p:cNvPicPr>
                          <a:picLocks noChangeAspect="1"/>
                        </p:cNvPicPr>
                        <p:nvPr/>
                      </p:nvPicPr>
                      <p:blipFill>
                        <a:blip r:embed="rId22"/>
                        <a:stretch>
                          <a:fillRect/>
                        </a:stretch>
                      </p:blipFill>
                      <p:spPr>
                        <a:xfrm>
                          <a:off x="4468" y="2659"/>
                          <a:ext cx="680" cy="606"/>
                        </a:xfrm>
                        <a:prstGeom prst="rect">
                          <a:avLst/>
                        </a:prstGeom>
                        <a:noFill/>
                        <a:ln w="9525">
                          <a:noFill/>
                        </a:ln>
                      </p:spPr>
                    </p:pic>
                  </p:oleObj>
                </mc:Fallback>
              </mc:AlternateContent>
            </a:graphicData>
          </a:graphic>
        </p:graphicFrame>
        <p:sp>
          <p:nvSpPr>
            <p:cNvPr id="85026" name="Text Box 34"/>
            <p:cNvSpPr txBox="1">
              <a:spLocks noChangeArrowheads="1"/>
            </p:cNvSpPr>
            <p:nvPr/>
          </p:nvSpPr>
          <p:spPr bwMode="auto">
            <a:xfrm>
              <a:off x="4422" y="3203"/>
              <a:ext cx="888" cy="288"/>
            </a:xfrm>
            <a:prstGeom prst="rect">
              <a:avLst/>
            </a:prstGeom>
            <a:noFill/>
            <a:ln w="9525">
              <a:noFill/>
              <a:miter lim="800000"/>
            </a:ln>
            <a:effectLst/>
          </p:spPr>
          <p:txBody>
            <a:bodyPr wrap="none">
              <a:spAutoFit/>
            </a:bodyPr>
            <a:lstStyle/>
            <a:p>
              <a:r>
                <a:rPr lang="zh-CN" altLang="en-US" sz="2400" b="1"/>
                <a:t>记忆细胞</a:t>
              </a:r>
              <a:endParaRPr lang="zh-CN" altLang="en-US" sz="2400" b="1"/>
            </a:p>
          </p:txBody>
        </p:sp>
      </p:grpSp>
      <p:grpSp>
        <p:nvGrpSpPr>
          <p:cNvPr id="10" name="Group 35"/>
          <p:cNvGrpSpPr/>
          <p:nvPr/>
        </p:nvGrpSpPr>
        <p:grpSpPr bwMode="auto">
          <a:xfrm>
            <a:off x="5508625" y="1412875"/>
            <a:ext cx="1438275" cy="896938"/>
            <a:chOff x="3470" y="890"/>
            <a:chExt cx="906" cy="565"/>
          </a:xfrm>
        </p:grpSpPr>
        <p:graphicFrame>
          <p:nvGraphicFramePr>
            <p:cNvPr id="85028" name="Object 36"/>
            <p:cNvGraphicFramePr>
              <a:graphicFrameLocks noChangeAspect="1"/>
            </p:cNvGraphicFramePr>
            <p:nvPr/>
          </p:nvGraphicFramePr>
          <p:xfrm>
            <a:off x="3878" y="981"/>
            <a:ext cx="498" cy="474"/>
          </p:xfrm>
          <a:graphic>
            <a:graphicData uri="http://schemas.openxmlformats.org/presentationml/2006/ole">
              <mc:AlternateContent xmlns:mc="http://schemas.openxmlformats.org/markup-compatibility/2006">
                <mc:Choice xmlns:v="urn:schemas-microsoft-com:vml" Requires="v">
                  <p:oleObj spid="_x0000_s1036" name="位图图像" r:id="rId23" imgW="790575" imgH="752475" progId="Paint.Picture">
                    <p:embed/>
                  </p:oleObj>
                </mc:Choice>
                <mc:Fallback>
                  <p:oleObj name="位图图像" r:id="rId23" imgW="790575" imgH="752475" progId="Paint.Picture">
                    <p:embed/>
                    <p:pic>
                      <p:nvPicPr>
                        <p:cNvPr id="0" name="图片 1035"/>
                        <p:cNvPicPr>
                          <a:picLocks noChangeAspect="1"/>
                        </p:cNvPicPr>
                        <p:nvPr/>
                      </p:nvPicPr>
                      <p:blipFill>
                        <a:blip r:embed="rId24"/>
                        <a:stretch>
                          <a:fillRect/>
                        </a:stretch>
                      </p:blipFill>
                      <p:spPr>
                        <a:xfrm>
                          <a:off x="3878" y="981"/>
                          <a:ext cx="498" cy="474"/>
                        </a:xfrm>
                        <a:prstGeom prst="rect">
                          <a:avLst/>
                        </a:prstGeom>
                        <a:noFill/>
                        <a:ln w="9525">
                          <a:noFill/>
                        </a:ln>
                      </p:spPr>
                    </p:pic>
                  </p:oleObj>
                </mc:Fallback>
              </mc:AlternateContent>
            </a:graphicData>
          </a:graphic>
        </p:graphicFrame>
        <p:sp>
          <p:nvSpPr>
            <p:cNvPr id="85029" name="Text Box 37"/>
            <p:cNvSpPr txBox="1">
              <a:spLocks noChangeArrowheads="1"/>
            </p:cNvSpPr>
            <p:nvPr/>
          </p:nvSpPr>
          <p:spPr bwMode="auto">
            <a:xfrm>
              <a:off x="3470" y="890"/>
              <a:ext cx="635" cy="288"/>
            </a:xfrm>
            <a:prstGeom prst="rect">
              <a:avLst/>
            </a:prstGeom>
            <a:noFill/>
            <a:ln w="9525">
              <a:noFill/>
              <a:miter lim="800000"/>
            </a:ln>
            <a:effectLst/>
          </p:spPr>
          <p:txBody>
            <a:bodyPr>
              <a:spAutoFit/>
            </a:bodyPr>
            <a:lstStyle/>
            <a:p>
              <a:pPr>
                <a:spcBef>
                  <a:spcPct val="50000"/>
                </a:spcBef>
              </a:pPr>
              <a:r>
                <a:rPr lang="zh-CN" altLang="en-US" sz="2400" b="1"/>
                <a:t>抗体</a:t>
              </a:r>
              <a:endParaRPr lang="zh-CN" altLang="en-US" sz="2400" b="1"/>
            </a:p>
          </p:txBody>
        </p:sp>
      </p:grpSp>
      <p:grpSp>
        <p:nvGrpSpPr>
          <p:cNvPr id="11" name="Group 38"/>
          <p:cNvGrpSpPr/>
          <p:nvPr/>
        </p:nvGrpSpPr>
        <p:grpSpPr bwMode="auto">
          <a:xfrm>
            <a:off x="6804025" y="476250"/>
            <a:ext cx="2339975" cy="2155825"/>
            <a:chOff x="4286" y="300"/>
            <a:chExt cx="1474" cy="1358"/>
          </a:xfrm>
        </p:grpSpPr>
        <p:graphicFrame>
          <p:nvGraphicFramePr>
            <p:cNvPr id="85031" name="Object 39"/>
            <p:cNvGraphicFramePr>
              <a:graphicFrameLocks noChangeAspect="1"/>
            </p:cNvGraphicFramePr>
            <p:nvPr/>
          </p:nvGraphicFramePr>
          <p:xfrm>
            <a:off x="4694" y="572"/>
            <a:ext cx="762" cy="1086"/>
          </p:xfrm>
          <a:graphic>
            <a:graphicData uri="http://schemas.openxmlformats.org/presentationml/2006/ole">
              <mc:AlternateContent xmlns:mc="http://schemas.openxmlformats.org/markup-compatibility/2006">
                <mc:Choice xmlns:v="urn:schemas-microsoft-com:vml" Requires="v">
                  <p:oleObj spid="_x0000_s1037" name="位图图像" r:id="rId25" imgW="1209675" imgH="1724025" progId="Paint.Picture">
                    <p:embed/>
                  </p:oleObj>
                </mc:Choice>
                <mc:Fallback>
                  <p:oleObj name="位图图像" r:id="rId25" imgW="1209675" imgH="1724025" progId="Paint.Picture">
                    <p:embed/>
                    <p:pic>
                      <p:nvPicPr>
                        <p:cNvPr id="0" name="图片 1036"/>
                        <p:cNvPicPr>
                          <a:picLocks noChangeAspect="1"/>
                        </p:cNvPicPr>
                        <p:nvPr/>
                      </p:nvPicPr>
                      <p:blipFill>
                        <a:blip r:embed="rId26"/>
                        <a:stretch>
                          <a:fillRect/>
                        </a:stretch>
                      </p:blipFill>
                      <p:spPr>
                        <a:xfrm>
                          <a:off x="4694" y="572"/>
                          <a:ext cx="762" cy="1086"/>
                        </a:xfrm>
                        <a:prstGeom prst="rect">
                          <a:avLst/>
                        </a:prstGeom>
                        <a:noFill/>
                        <a:ln w="9525">
                          <a:noFill/>
                        </a:ln>
                      </p:spPr>
                    </p:pic>
                  </p:oleObj>
                </mc:Fallback>
              </mc:AlternateContent>
            </a:graphicData>
          </a:graphic>
        </p:graphicFrame>
        <p:sp>
          <p:nvSpPr>
            <p:cNvPr id="85032" name="Text Box 40"/>
            <p:cNvSpPr txBox="1">
              <a:spLocks noChangeArrowheads="1"/>
            </p:cNvSpPr>
            <p:nvPr/>
          </p:nvSpPr>
          <p:spPr bwMode="auto">
            <a:xfrm>
              <a:off x="4286" y="300"/>
              <a:ext cx="1474" cy="288"/>
            </a:xfrm>
            <a:prstGeom prst="rect">
              <a:avLst/>
            </a:prstGeom>
            <a:noFill/>
            <a:ln w="9525">
              <a:noFill/>
              <a:miter lim="800000"/>
            </a:ln>
            <a:effectLst/>
          </p:spPr>
          <p:txBody>
            <a:bodyPr>
              <a:spAutoFit/>
            </a:bodyPr>
            <a:lstStyle/>
            <a:p>
              <a:pPr>
                <a:spcBef>
                  <a:spcPct val="50000"/>
                </a:spcBef>
              </a:pPr>
              <a:r>
                <a:rPr lang="zh-CN" altLang="en-US" sz="2400" b="1"/>
                <a:t>抗原</a:t>
              </a:r>
              <a:r>
                <a:rPr lang="en-US" altLang="zh-CN" sz="2400" b="1"/>
                <a:t>--</a:t>
              </a:r>
              <a:r>
                <a:rPr lang="zh-CN" altLang="en-US" sz="2400" b="1"/>
                <a:t>抗体结合</a:t>
              </a:r>
              <a:endParaRPr lang="zh-CN" altLang="en-US" sz="2400" b="1"/>
            </a:p>
          </p:txBody>
        </p:sp>
      </p:grpSp>
      <p:grpSp>
        <p:nvGrpSpPr>
          <p:cNvPr id="12" name="Group 41"/>
          <p:cNvGrpSpPr/>
          <p:nvPr/>
        </p:nvGrpSpPr>
        <p:grpSpPr bwMode="auto">
          <a:xfrm>
            <a:off x="323850" y="1989138"/>
            <a:ext cx="1239838" cy="2879725"/>
            <a:chOff x="204" y="1253"/>
            <a:chExt cx="781" cy="1814"/>
          </a:xfrm>
        </p:grpSpPr>
        <p:graphicFrame>
          <p:nvGraphicFramePr>
            <p:cNvPr id="85034" name="Object 42"/>
            <p:cNvGraphicFramePr>
              <a:graphicFrameLocks noChangeAspect="1"/>
            </p:cNvGraphicFramePr>
            <p:nvPr/>
          </p:nvGraphicFramePr>
          <p:xfrm>
            <a:off x="521" y="1253"/>
            <a:ext cx="464" cy="1224"/>
          </p:xfrm>
          <a:graphic>
            <a:graphicData uri="http://schemas.openxmlformats.org/presentationml/2006/ole">
              <mc:AlternateContent xmlns:mc="http://schemas.openxmlformats.org/markup-compatibility/2006">
                <mc:Choice xmlns:v="urn:schemas-microsoft-com:vml" Requires="v">
                  <p:oleObj spid="_x0000_s1038" name="位图图像" r:id="rId27" imgW="581025" imgH="1533525" progId="Paint.Picture">
                    <p:embed/>
                  </p:oleObj>
                </mc:Choice>
                <mc:Fallback>
                  <p:oleObj name="位图图像" r:id="rId27" imgW="581025" imgH="1533525" progId="Paint.Picture">
                    <p:embed/>
                    <p:pic>
                      <p:nvPicPr>
                        <p:cNvPr id="0" name="图片 1037"/>
                        <p:cNvPicPr>
                          <a:picLocks noChangeAspect="1"/>
                        </p:cNvPicPr>
                        <p:nvPr/>
                      </p:nvPicPr>
                      <p:blipFill>
                        <a:blip r:embed="rId28"/>
                        <a:stretch>
                          <a:fillRect/>
                        </a:stretch>
                      </p:blipFill>
                      <p:spPr>
                        <a:xfrm>
                          <a:off x="521" y="1253"/>
                          <a:ext cx="464" cy="1224"/>
                        </a:xfrm>
                        <a:prstGeom prst="rect">
                          <a:avLst/>
                        </a:prstGeom>
                        <a:noFill/>
                        <a:ln w="9525">
                          <a:noFill/>
                        </a:ln>
                      </p:spPr>
                    </p:pic>
                  </p:oleObj>
                </mc:Fallback>
              </mc:AlternateContent>
            </a:graphicData>
          </a:graphic>
        </p:graphicFrame>
        <p:sp>
          <p:nvSpPr>
            <p:cNvPr id="85035" name="Text Box 43">
              <a:hlinkClick r:id="rId29" action="ppaction://hlinksldjump"/>
            </p:cNvPr>
            <p:cNvSpPr txBox="1">
              <a:spLocks noChangeArrowheads="1"/>
            </p:cNvSpPr>
            <p:nvPr/>
          </p:nvSpPr>
          <p:spPr bwMode="auto">
            <a:xfrm>
              <a:off x="204" y="1525"/>
              <a:ext cx="346" cy="1542"/>
            </a:xfrm>
            <a:prstGeom prst="rect">
              <a:avLst/>
            </a:prstGeom>
            <a:noFill/>
            <a:ln w="9525">
              <a:noFill/>
              <a:miter lim="800000"/>
            </a:ln>
            <a:effectLst/>
          </p:spPr>
          <p:txBody>
            <a:bodyPr vert="eaVert">
              <a:spAutoFit/>
            </a:bodyPr>
            <a:lstStyle/>
            <a:p>
              <a:pPr>
                <a:spcBef>
                  <a:spcPct val="50000"/>
                </a:spcBef>
              </a:pPr>
              <a:r>
                <a:rPr lang="zh-CN" altLang="en-US" sz="2400" b="1">
                  <a:effectLst>
                    <a:outerShdw blurRad="38100" dist="38100" dir="2700000" algn="tl">
                      <a:srgbClr val="C0C0C0"/>
                    </a:outerShdw>
                  </a:effectLst>
                </a:rPr>
                <a:t>抗原（疫苗）</a:t>
              </a:r>
              <a:endParaRPr lang="zh-CN" altLang="en-US" sz="2400" b="1">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016"/>
                                        </p:tgtEl>
                                        <p:attrNameLst>
                                          <p:attrName>style.visibility</p:attrName>
                                        </p:attrNameLst>
                                      </p:cBhvr>
                                      <p:to>
                                        <p:strVal val="visible"/>
                                      </p:to>
                                    </p:set>
                                    <p:animEffect transition="in" filter="dissolve">
                                      <p:cBhvr>
                                        <p:cTn id="12" dur="500"/>
                                        <p:tgtEl>
                                          <p:spTgt spid="850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994"/>
                                        </p:tgtEl>
                                        <p:attrNameLst>
                                          <p:attrName>style.visibility</p:attrName>
                                        </p:attrNameLst>
                                      </p:cBhvr>
                                      <p:to>
                                        <p:strVal val="visible"/>
                                      </p:to>
                                    </p:set>
                                  </p:childTnLst>
                                  <p:subTnLst>
                                    <p:set>
                                      <p:cBhvr override="childStyle">
                                        <p:cTn dur="1" fill="hold" display="0" masterRel="nextClick" afterEffect="1"/>
                                        <p:tgtEl>
                                          <p:spTgt spid="8499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4995"/>
                                        </p:tgtEl>
                                        <p:attrNameLst>
                                          <p:attrName>style.visibility</p:attrName>
                                        </p:attrNameLst>
                                      </p:cBhvr>
                                      <p:to>
                                        <p:strVal val="visible"/>
                                      </p:to>
                                    </p:set>
                                  </p:childTnLst>
                                  <p:subTnLst>
                                    <p:set>
                                      <p:cBhvr override="childStyle">
                                        <p:cTn dur="1" fill="hold" display="0" masterRel="nextClick" afterEffect="1"/>
                                        <p:tgtEl>
                                          <p:spTgt spid="8499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5017"/>
                                        </p:tgtEl>
                                        <p:attrNameLst>
                                          <p:attrName>style.visibility</p:attrName>
                                        </p:attrNameLst>
                                      </p:cBhvr>
                                      <p:to>
                                        <p:strVal val="visible"/>
                                      </p:to>
                                    </p:set>
                                    <p:anim calcmode="lin" valueType="num">
                                      <p:cBhvr>
                                        <p:cTn id="41" dur="1000" fill="hold"/>
                                        <p:tgtEl>
                                          <p:spTgt spid="85017"/>
                                        </p:tgtEl>
                                        <p:attrNameLst>
                                          <p:attrName>ppt_w</p:attrName>
                                        </p:attrNameLst>
                                      </p:cBhvr>
                                      <p:tavLst>
                                        <p:tav tm="0">
                                          <p:val>
                                            <p:strVal val="#ppt_w*0.70"/>
                                          </p:val>
                                        </p:tav>
                                        <p:tav tm="100000">
                                          <p:val>
                                            <p:strVal val="#ppt_w"/>
                                          </p:val>
                                        </p:tav>
                                      </p:tavLst>
                                    </p:anim>
                                    <p:anim calcmode="lin" valueType="num">
                                      <p:cBhvr>
                                        <p:cTn id="42" dur="1000" fill="hold"/>
                                        <p:tgtEl>
                                          <p:spTgt spid="85017"/>
                                        </p:tgtEl>
                                        <p:attrNameLst>
                                          <p:attrName>ppt_h</p:attrName>
                                        </p:attrNameLst>
                                      </p:cBhvr>
                                      <p:tavLst>
                                        <p:tav tm="0">
                                          <p:val>
                                            <p:strVal val="#ppt_h"/>
                                          </p:val>
                                        </p:tav>
                                        <p:tav tm="100000">
                                          <p:val>
                                            <p:strVal val="#ppt_h"/>
                                          </p:val>
                                        </p:tav>
                                      </p:tavLst>
                                    </p:anim>
                                    <p:animEffect transition="in" filter="fade">
                                      <p:cBhvr>
                                        <p:cTn id="43" dur="1000"/>
                                        <p:tgtEl>
                                          <p:spTgt spid="850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5018"/>
                                        </p:tgtEl>
                                        <p:attrNameLst>
                                          <p:attrName>style.visibility</p:attrName>
                                        </p:attrNameLst>
                                      </p:cBhvr>
                                      <p:to>
                                        <p:strVal val="visible"/>
                                      </p:to>
                                    </p:set>
                                    <p:anim calcmode="lin" valueType="num">
                                      <p:cBhvr>
                                        <p:cTn id="56" dur="1000" fill="hold"/>
                                        <p:tgtEl>
                                          <p:spTgt spid="85018"/>
                                        </p:tgtEl>
                                        <p:attrNameLst>
                                          <p:attrName>ppt_w</p:attrName>
                                        </p:attrNameLst>
                                      </p:cBhvr>
                                      <p:tavLst>
                                        <p:tav tm="0">
                                          <p:val>
                                            <p:strVal val="#ppt_w*0.70"/>
                                          </p:val>
                                        </p:tav>
                                        <p:tav tm="100000">
                                          <p:val>
                                            <p:strVal val="#ppt_w"/>
                                          </p:val>
                                        </p:tav>
                                      </p:tavLst>
                                    </p:anim>
                                    <p:anim calcmode="lin" valueType="num">
                                      <p:cBhvr>
                                        <p:cTn id="57" dur="1000" fill="hold"/>
                                        <p:tgtEl>
                                          <p:spTgt spid="85018"/>
                                        </p:tgtEl>
                                        <p:attrNameLst>
                                          <p:attrName>ppt_h</p:attrName>
                                        </p:attrNameLst>
                                      </p:cBhvr>
                                      <p:tavLst>
                                        <p:tav tm="0">
                                          <p:val>
                                            <p:strVal val="#ppt_h"/>
                                          </p:val>
                                        </p:tav>
                                        <p:tav tm="100000">
                                          <p:val>
                                            <p:strVal val="#ppt_h"/>
                                          </p:val>
                                        </p:tav>
                                      </p:tavLst>
                                    </p:anim>
                                    <p:animEffect transition="in" filter="fade">
                                      <p:cBhvr>
                                        <p:cTn id="58" dur="1000"/>
                                        <p:tgtEl>
                                          <p:spTgt spid="8501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85014"/>
                                        </p:tgtEl>
                                        <p:attrNameLst>
                                          <p:attrName>style.visibility</p:attrName>
                                        </p:attrNameLst>
                                      </p:cBhvr>
                                      <p:to>
                                        <p:strVal val="visible"/>
                                      </p:to>
                                    </p:set>
                                    <p:animEffect transition="in" filter="dissolve">
                                      <p:cBhvr>
                                        <p:cTn id="63" dur="500"/>
                                        <p:tgtEl>
                                          <p:spTgt spid="85014"/>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85019"/>
                                        </p:tgtEl>
                                        <p:attrNameLst>
                                          <p:attrName>style.visibility</p:attrName>
                                        </p:attrNameLst>
                                      </p:cBhvr>
                                      <p:to>
                                        <p:strVal val="visible"/>
                                      </p:to>
                                    </p:set>
                                    <p:anim calcmode="lin" valueType="num">
                                      <p:cBhvr>
                                        <p:cTn id="68" dur="1000" fill="hold"/>
                                        <p:tgtEl>
                                          <p:spTgt spid="85019"/>
                                        </p:tgtEl>
                                        <p:attrNameLst>
                                          <p:attrName>ppt_w</p:attrName>
                                        </p:attrNameLst>
                                      </p:cBhvr>
                                      <p:tavLst>
                                        <p:tav tm="0">
                                          <p:val>
                                            <p:strVal val="#ppt_w*0.70"/>
                                          </p:val>
                                        </p:tav>
                                        <p:tav tm="100000">
                                          <p:val>
                                            <p:strVal val="#ppt_w"/>
                                          </p:val>
                                        </p:tav>
                                      </p:tavLst>
                                    </p:anim>
                                    <p:anim calcmode="lin" valueType="num">
                                      <p:cBhvr>
                                        <p:cTn id="69" dur="1000" fill="hold"/>
                                        <p:tgtEl>
                                          <p:spTgt spid="85019"/>
                                        </p:tgtEl>
                                        <p:attrNameLst>
                                          <p:attrName>ppt_h</p:attrName>
                                        </p:attrNameLst>
                                      </p:cBhvr>
                                      <p:tavLst>
                                        <p:tav tm="0">
                                          <p:val>
                                            <p:strVal val="#ppt_h"/>
                                          </p:val>
                                        </p:tav>
                                        <p:tav tm="100000">
                                          <p:val>
                                            <p:strVal val="#ppt_h"/>
                                          </p:val>
                                        </p:tav>
                                      </p:tavLst>
                                    </p:anim>
                                    <p:animEffect transition="in" filter="fade">
                                      <p:cBhvr>
                                        <p:cTn id="70" dur="1000"/>
                                        <p:tgtEl>
                                          <p:spTgt spid="85019"/>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32"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ox(out)">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85020"/>
                                        </p:tgtEl>
                                        <p:attrNameLst>
                                          <p:attrName>style.visibility</p:attrName>
                                        </p:attrNameLst>
                                      </p:cBhvr>
                                      <p:to>
                                        <p:strVal val="visible"/>
                                      </p:to>
                                    </p:set>
                                    <p:anim calcmode="lin" valueType="num">
                                      <p:cBhvr>
                                        <p:cTn id="80" dur="1000" fill="hold"/>
                                        <p:tgtEl>
                                          <p:spTgt spid="85020"/>
                                        </p:tgtEl>
                                        <p:attrNameLst>
                                          <p:attrName>ppt_w</p:attrName>
                                        </p:attrNameLst>
                                      </p:cBhvr>
                                      <p:tavLst>
                                        <p:tav tm="0">
                                          <p:val>
                                            <p:strVal val="#ppt_w*0.70"/>
                                          </p:val>
                                        </p:tav>
                                        <p:tav tm="100000">
                                          <p:val>
                                            <p:strVal val="#ppt_w"/>
                                          </p:val>
                                        </p:tav>
                                      </p:tavLst>
                                    </p:anim>
                                    <p:anim calcmode="lin" valueType="num">
                                      <p:cBhvr>
                                        <p:cTn id="81" dur="1000" fill="hold"/>
                                        <p:tgtEl>
                                          <p:spTgt spid="85020"/>
                                        </p:tgtEl>
                                        <p:attrNameLst>
                                          <p:attrName>ppt_h</p:attrName>
                                        </p:attrNameLst>
                                      </p:cBhvr>
                                      <p:tavLst>
                                        <p:tav tm="0">
                                          <p:val>
                                            <p:strVal val="#ppt_h"/>
                                          </p:val>
                                        </p:tav>
                                        <p:tav tm="100000">
                                          <p:val>
                                            <p:strVal val="#ppt_h"/>
                                          </p:val>
                                        </p:tav>
                                      </p:tavLst>
                                    </p:anim>
                                    <p:animEffect transition="in" filter="fade">
                                      <p:cBhvr>
                                        <p:cTn id="82" dur="1000"/>
                                        <p:tgtEl>
                                          <p:spTgt spid="8502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32"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ox(out)">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dissolve">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85015"/>
                                        </p:tgtEl>
                                        <p:attrNameLst>
                                          <p:attrName>style.visibility</p:attrName>
                                        </p:attrNameLst>
                                      </p:cBhvr>
                                      <p:to>
                                        <p:strVal val="visible"/>
                                      </p:to>
                                    </p:set>
                                    <p:animEffect transition="in" filter="dissolve">
                                      <p:cBhvr>
                                        <p:cTn id="97" dur="500"/>
                                        <p:tgtEl>
                                          <p:spTgt spid="85015"/>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32"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box(out)">
                                      <p:cBhvr>
                                        <p:cTn id="10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7" grpId="0" animBg="1"/>
      <p:bldP spid="85018" grpId="0" animBg="1"/>
      <p:bldP spid="85019" grpId="0" animBg="1"/>
      <p:bldP spid="850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246063" y="685800"/>
            <a:ext cx="592137" cy="5539978"/>
          </a:xfrm>
          <a:prstGeom prst="rect">
            <a:avLst/>
          </a:prstGeom>
          <a:noFill/>
          <a:ln w="63500">
            <a:noFill/>
            <a:miter lim="800000"/>
            <a:tailEnd type="none" w="lg" len="med"/>
          </a:ln>
          <a:effectLst/>
        </p:spPr>
        <p:txBody>
          <a:bodyPr lIns="0" tIns="0" rIns="0" bIns="0">
            <a:spAutoFit/>
          </a:bodyPr>
          <a:lstStyle/>
          <a:p>
            <a:pPr algn="ctr">
              <a:spcBef>
                <a:spcPct val="50000"/>
              </a:spcBef>
            </a:pPr>
            <a:r>
              <a:rPr lang="zh-CN" altLang="en-US" sz="2400" b="1" dirty="0" smtClean="0">
                <a:latin typeface="华文仿宋" pitchFamily="2" charset="-122"/>
                <a:ea typeface="华文仿宋" pitchFamily="2" charset="-122"/>
              </a:rPr>
              <a:t>非</a:t>
            </a:r>
            <a:r>
              <a:rPr lang="zh-CN" altLang="en-US" sz="2400" b="1" dirty="0" smtClean="0">
                <a:latin typeface="华文仿宋" pitchFamily="2" charset="-122"/>
                <a:ea typeface="华文仿宋" pitchFamily="2" charset="-122"/>
              </a:rPr>
              <a:t>特异性免疫与特异性免疫的区别</a:t>
            </a:r>
            <a:endParaRPr lang="zh-CN" altLang="en-US" sz="2400" b="1" dirty="0">
              <a:latin typeface="华文仿宋" pitchFamily="2" charset="-122"/>
              <a:ea typeface="华文仿宋" pitchFamily="2" charset="-122"/>
            </a:endParaRPr>
          </a:p>
        </p:txBody>
      </p:sp>
      <p:sp>
        <p:nvSpPr>
          <p:cNvPr id="138243" name="Text Box 3"/>
          <p:cNvSpPr txBox="1">
            <a:spLocks noChangeArrowheads="1"/>
          </p:cNvSpPr>
          <p:nvPr/>
        </p:nvSpPr>
        <p:spPr bwMode="auto">
          <a:xfrm>
            <a:off x="1279525" y="1085850"/>
            <a:ext cx="950913" cy="1462088"/>
          </a:xfrm>
          <a:prstGeom prst="rect">
            <a:avLst/>
          </a:prstGeom>
          <a:solidFill>
            <a:srgbClr val="D5BDDF"/>
          </a:solidFill>
          <a:ln w="63500">
            <a:noFill/>
            <a:miter lim="800000"/>
            <a:tailEnd type="none" w="lg" len="med"/>
          </a:ln>
          <a:effectLst/>
        </p:spPr>
        <p:txBody>
          <a:bodyPr lIns="0" tIns="0" rIns="0" bIns="0">
            <a:spAutoFit/>
          </a:bodyPr>
          <a:lstStyle/>
          <a:p>
            <a:pPr algn="ctr">
              <a:spcBef>
                <a:spcPct val="50000"/>
              </a:spcBef>
            </a:pPr>
            <a:r>
              <a:rPr lang="zh-CN" altLang="en-US" sz="3200" b="1">
                <a:solidFill>
                  <a:srgbClr val="096402"/>
                </a:solidFill>
                <a:latin typeface="楷体_GB2312" pitchFamily="49" charset="-122"/>
                <a:ea typeface="楷体_GB2312" pitchFamily="49" charset="-122"/>
              </a:rPr>
              <a:t>非特异性免疫</a:t>
            </a:r>
            <a:endParaRPr lang="zh-CN" altLang="en-US" sz="3200" b="1">
              <a:solidFill>
                <a:srgbClr val="096402"/>
              </a:solidFill>
              <a:latin typeface="楷体_GB2312" pitchFamily="49" charset="-122"/>
              <a:ea typeface="楷体_GB2312" pitchFamily="49" charset="-122"/>
            </a:endParaRPr>
          </a:p>
        </p:txBody>
      </p:sp>
      <p:sp>
        <p:nvSpPr>
          <p:cNvPr id="138244" name="Text Box 4"/>
          <p:cNvSpPr txBox="1">
            <a:spLocks noChangeArrowheads="1"/>
          </p:cNvSpPr>
          <p:nvPr/>
        </p:nvSpPr>
        <p:spPr bwMode="auto">
          <a:xfrm>
            <a:off x="2659063" y="3417888"/>
            <a:ext cx="6227762" cy="2681287"/>
          </a:xfrm>
          <a:prstGeom prst="rect">
            <a:avLst/>
          </a:prstGeom>
          <a:solidFill>
            <a:srgbClr val="E5D7EB"/>
          </a:solidFill>
          <a:ln w="63500">
            <a:noFill/>
            <a:miter lim="800000"/>
            <a:tailEnd type="none" w="lg" len="med"/>
          </a:ln>
          <a:effectLst/>
        </p:spPr>
        <p:txBody>
          <a:bodyPr lIns="0" tIns="0" rIns="0" bIns="0">
            <a:spAutoFit/>
          </a:bodyPr>
          <a:lstStyle/>
          <a:p>
            <a:pPr>
              <a:spcBef>
                <a:spcPct val="50000"/>
              </a:spcBef>
            </a:pPr>
            <a:r>
              <a:rPr lang="zh-CN" altLang="en-US" sz="3200" b="1">
                <a:solidFill>
                  <a:srgbClr val="C80000"/>
                </a:solidFill>
                <a:latin typeface="楷体_GB2312" pitchFamily="49" charset="-122"/>
                <a:ea typeface="楷体_GB2312" pitchFamily="49" charset="-122"/>
              </a:rPr>
              <a:t>来源：</a:t>
            </a:r>
            <a:r>
              <a:rPr lang="zh-CN" altLang="en-US" sz="3200" b="1">
                <a:solidFill>
                  <a:srgbClr val="096402"/>
                </a:solidFill>
                <a:latin typeface="楷体_GB2312" pitchFamily="49" charset="-122"/>
                <a:ea typeface="楷体_GB2312" pitchFamily="49" charset="-122"/>
              </a:rPr>
              <a:t>病原体侵入人体后，引起人体产生专门抵抗该病原体的物质来消灭、排除这种病原体。</a:t>
            </a:r>
            <a:endParaRPr lang="zh-CN" altLang="en-US" sz="3200" b="1">
              <a:solidFill>
                <a:srgbClr val="096402"/>
              </a:solidFill>
              <a:latin typeface="楷体_GB2312" pitchFamily="49" charset="-122"/>
              <a:ea typeface="楷体_GB2312" pitchFamily="49" charset="-122"/>
            </a:endParaRPr>
          </a:p>
          <a:p>
            <a:pPr>
              <a:spcBef>
                <a:spcPct val="50000"/>
              </a:spcBef>
            </a:pPr>
            <a:br>
              <a:rPr lang="zh-CN" altLang="en-US" sz="3200" b="1">
                <a:solidFill>
                  <a:srgbClr val="096402"/>
                </a:solidFill>
                <a:latin typeface="楷体_GB2312" pitchFamily="49" charset="-122"/>
                <a:ea typeface="楷体_GB2312" pitchFamily="49" charset="-122"/>
              </a:rPr>
            </a:br>
            <a:r>
              <a:rPr lang="zh-CN" altLang="en-US" sz="3200" b="1">
                <a:solidFill>
                  <a:srgbClr val="C80000"/>
                </a:solidFill>
                <a:latin typeface="楷体_GB2312" pitchFamily="49" charset="-122"/>
                <a:ea typeface="楷体_GB2312" pitchFamily="49" charset="-122"/>
              </a:rPr>
              <a:t>特点：</a:t>
            </a:r>
            <a:r>
              <a:rPr lang="zh-CN" altLang="en-US" sz="3200" b="1">
                <a:solidFill>
                  <a:srgbClr val="096402"/>
                </a:solidFill>
                <a:latin typeface="楷体_GB2312" pitchFamily="49" charset="-122"/>
                <a:ea typeface="楷体_GB2312" pitchFamily="49" charset="-122"/>
              </a:rPr>
              <a:t>后天的，具有专一性</a:t>
            </a:r>
            <a:r>
              <a:rPr lang="zh-CN" altLang="en-US" sz="3200" b="1">
                <a:solidFill>
                  <a:srgbClr val="C80000"/>
                </a:solidFill>
                <a:latin typeface="楷体_GB2312" pitchFamily="49" charset="-122"/>
                <a:ea typeface="楷体_GB2312" pitchFamily="49" charset="-122"/>
              </a:rPr>
              <a:t>。</a:t>
            </a:r>
            <a:endParaRPr lang="zh-CN" altLang="en-US" sz="3200" b="1">
              <a:solidFill>
                <a:srgbClr val="096402"/>
              </a:solidFill>
              <a:latin typeface="楷体_GB2312" pitchFamily="49" charset="-122"/>
              <a:ea typeface="楷体_GB2312" pitchFamily="49" charset="-122"/>
            </a:endParaRPr>
          </a:p>
        </p:txBody>
      </p:sp>
      <p:sp>
        <p:nvSpPr>
          <p:cNvPr id="138245" name="Text Box 5"/>
          <p:cNvSpPr txBox="1">
            <a:spLocks noChangeArrowheads="1"/>
          </p:cNvSpPr>
          <p:nvPr/>
        </p:nvSpPr>
        <p:spPr bwMode="auto">
          <a:xfrm>
            <a:off x="1314450" y="4148138"/>
            <a:ext cx="876300" cy="1462087"/>
          </a:xfrm>
          <a:prstGeom prst="rect">
            <a:avLst/>
          </a:prstGeom>
          <a:solidFill>
            <a:srgbClr val="D5BDDF"/>
          </a:solidFill>
          <a:ln w="63500">
            <a:noFill/>
            <a:miter lim="800000"/>
            <a:tailEnd type="none" w="lg" len="med"/>
          </a:ln>
          <a:effectLst/>
        </p:spPr>
        <p:txBody>
          <a:bodyPr lIns="0" tIns="0" rIns="0" bIns="0">
            <a:spAutoFit/>
          </a:bodyPr>
          <a:lstStyle/>
          <a:p>
            <a:pPr algn="ctr">
              <a:spcBef>
                <a:spcPct val="50000"/>
              </a:spcBef>
            </a:pPr>
            <a:r>
              <a:rPr lang="zh-CN" altLang="en-US" sz="3200" b="1">
                <a:solidFill>
                  <a:srgbClr val="096402"/>
                </a:solidFill>
                <a:latin typeface="楷体_GB2312" pitchFamily="49" charset="-122"/>
                <a:ea typeface="楷体_GB2312" pitchFamily="49" charset="-122"/>
              </a:rPr>
              <a:t>特异性</a:t>
            </a:r>
            <a:br>
              <a:rPr lang="zh-CN" altLang="en-US" sz="3200" b="1">
                <a:solidFill>
                  <a:srgbClr val="096402"/>
                </a:solidFill>
                <a:latin typeface="楷体_GB2312" pitchFamily="49" charset="-122"/>
                <a:ea typeface="楷体_GB2312" pitchFamily="49" charset="-122"/>
              </a:rPr>
            </a:br>
            <a:r>
              <a:rPr lang="zh-CN" altLang="en-US" sz="3200" b="1">
                <a:solidFill>
                  <a:srgbClr val="096402"/>
                </a:solidFill>
                <a:latin typeface="楷体_GB2312" pitchFamily="49" charset="-122"/>
                <a:ea typeface="楷体_GB2312" pitchFamily="49" charset="-122"/>
              </a:rPr>
              <a:t>免疫</a:t>
            </a:r>
            <a:endParaRPr lang="zh-CN" altLang="en-US" sz="3200" b="1">
              <a:solidFill>
                <a:srgbClr val="096402"/>
              </a:solidFill>
              <a:latin typeface="楷体_GB2312" pitchFamily="49" charset="-122"/>
              <a:ea typeface="楷体_GB2312" pitchFamily="49" charset="-122"/>
            </a:endParaRPr>
          </a:p>
        </p:txBody>
      </p:sp>
      <p:sp>
        <p:nvSpPr>
          <p:cNvPr id="138246" name="Text Box 6"/>
          <p:cNvSpPr txBox="1">
            <a:spLocks noChangeArrowheads="1"/>
          </p:cNvSpPr>
          <p:nvPr/>
        </p:nvSpPr>
        <p:spPr bwMode="auto">
          <a:xfrm>
            <a:off x="2670175" y="358775"/>
            <a:ext cx="6227763" cy="2681288"/>
          </a:xfrm>
          <a:prstGeom prst="rect">
            <a:avLst/>
          </a:prstGeom>
          <a:solidFill>
            <a:srgbClr val="E5D7EB"/>
          </a:solidFill>
          <a:ln w="63500">
            <a:noFill/>
            <a:miter lim="800000"/>
            <a:tailEnd type="none" w="lg" len="med"/>
          </a:ln>
          <a:effectLst/>
        </p:spPr>
        <p:txBody>
          <a:bodyPr lIns="0" tIns="0" rIns="0" bIns="0">
            <a:spAutoFit/>
          </a:bodyPr>
          <a:lstStyle/>
          <a:p>
            <a:pPr>
              <a:spcBef>
                <a:spcPct val="50000"/>
              </a:spcBef>
            </a:pPr>
            <a:r>
              <a:rPr lang="zh-CN" altLang="en-US" sz="3200" b="1" dirty="0">
                <a:solidFill>
                  <a:srgbClr val="C80000"/>
                </a:solidFill>
                <a:latin typeface="楷体_GB2312" pitchFamily="49" charset="-122"/>
                <a:ea typeface="楷体_GB2312" pitchFamily="49" charset="-122"/>
              </a:rPr>
              <a:t>来源：</a:t>
            </a:r>
            <a:r>
              <a:rPr lang="zh-CN" altLang="en-US" sz="3200" b="1" dirty="0">
                <a:solidFill>
                  <a:srgbClr val="096402"/>
                </a:solidFill>
                <a:latin typeface="楷体_GB2312" pitchFamily="49" charset="-122"/>
                <a:ea typeface="楷体_GB2312" pitchFamily="49" charset="-122"/>
              </a:rPr>
              <a:t>皮肤粘膜的阻挡作用；体液中杀菌物质的杀灭作用及某些白细胞的吞食作用。</a:t>
            </a:r>
            <a:endParaRPr lang="zh-CN" altLang="en-US" sz="3200" b="1" dirty="0">
              <a:solidFill>
                <a:srgbClr val="096402"/>
              </a:solidFill>
              <a:latin typeface="楷体_GB2312" pitchFamily="49" charset="-122"/>
              <a:ea typeface="楷体_GB2312" pitchFamily="49" charset="-122"/>
            </a:endParaRPr>
          </a:p>
          <a:p>
            <a:pPr>
              <a:spcBef>
                <a:spcPct val="50000"/>
              </a:spcBef>
            </a:pPr>
            <a:r>
              <a:rPr lang="zh-CN" altLang="en-US" sz="3200" b="1" dirty="0">
                <a:solidFill>
                  <a:srgbClr val="C80000"/>
                </a:solidFill>
                <a:latin typeface="楷体_GB2312" pitchFamily="49" charset="-122"/>
                <a:ea typeface="楷体_GB2312" pitchFamily="49" charset="-122"/>
              </a:rPr>
              <a:t>特点：</a:t>
            </a:r>
            <a:r>
              <a:rPr lang="zh-CN" altLang="en-US" sz="3200" b="1" dirty="0">
                <a:solidFill>
                  <a:srgbClr val="096402"/>
                </a:solidFill>
                <a:latin typeface="楷体_GB2312" pitchFamily="49" charset="-122"/>
                <a:ea typeface="楷体_GB2312" pitchFamily="49" charset="-122"/>
              </a:rPr>
              <a:t>先天的，对多种病原体有效。</a:t>
            </a:r>
            <a:endParaRPr lang="zh-CN" altLang="en-US" sz="3200" b="1" dirty="0">
              <a:solidFill>
                <a:srgbClr val="096402"/>
              </a:solidFill>
              <a:latin typeface="楷体_GB2312" pitchFamily="49" charset="-122"/>
              <a:ea typeface="楷体_GB2312" pitchFamily="49" charset="-122"/>
            </a:endParaRPr>
          </a:p>
        </p:txBody>
      </p:sp>
      <p:sp>
        <p:nvSpPr>
          <p:cNvPr id="138247" name="AutoShape 7"/>
          <p:cNvSpPr/>
          <p:nvPr/>
        </p:nvSpPr>
        <p:spPr bwMode="auto">
          <a:xfrm>
            <a:off x="877888" y="1214438"/>
            <a:ext cx="295275" cy="4424362"/>
          </a:xfrm>
          <a:prstGeom prst="leftBrace">
            <a:avLst>
              <a:gd name="adj1" fmla="val 58687"/>
              <a:gd name="adj2" fmla="val 50000"/>
            </a:avLst>
          </a:prstGeom>
          <a:noFill/>
          <a:ln w="63500">
            <a:solidFill>
              <a:srgbClr val="008000"/>
            </a:solidFill>
            <a:round/>
            <a:tailEnd type="none" w="lg" len="med"/>
          </a:ln>
          <a:effectLst/>
        </p:spPr>
        <p:txBody>
          <a:bodyPr lIns="0" tIns="0" rIns="0" bIns="0" anchor="ctr">
            <a:spAutoFit/>
          </a:bodyPr>
          <a:lstStyle/>
          <a:p>
            <a:endParaRPr lang="zh-CN" altLang="en-US"/>
          </a:p>
        </p:txBody>
      </p:sp>
      <p:sp>
        <p:nvSpPr>
          <p:cNvPr id="138248" name="AutoShape 8"/>
          <p:cNvSpPr/>
          <p:nvPr/>
        </p:nvSpPr>
        <p:spPr bwMode="auto">
          <a:xfrm>
            <a:off x="2262188" y="431800"/>
            <a:ext cx="252412" cy="2311400"/>
          </a:xfrm>
          <a:prstGeom prst="leftBrace">
            <a:avLst>
              <a:gd name="adj1" fmla="val 38876"/>
              <a:gd name="adj2" fmla="val 50000"/>
            </a:avLst>
          </a:prstGeom>
          <a:noFill/>
          <a:ln w="63500">
            <a:solidFill>
              <a:srgbClr val="008000"/>
            </a:solidFill>
            <a:round/>
            <a:tailEnd type="none" w="lg" len="med"/>
          </a:ln>
          <a:effectLst/>
        </p:spPr>
        <p:txBody>
          <a:bodyPr lIns="0" tIns="0" rIns="0" bIns="0" anchor="ctr">
            <a:spAutoFit/>
          </a:bodyPr>
          <a:lstStyle/>
          <a:p>
            <a:endParaRPr lang="zh-CN" altLang="en-US"/>
          </a:p>
        </p:txBody>
      </p:sp>
      <p:sp>
        <p:nvSpPr>
          <p:cNvPr id="138249" name="AutoShape 9"/>
          <p:cNvSpPr/>
          <p:nvPr/>
        </p:nvSpPr>
        <p:spPr bwMode="auto">
          <a:xfrm>
            <a:off x="2225675" y="3486150"/>
            <a:ext cx="346075" cy="2533650"/>
          </a:xfrm>
          <a:prstGeom prst="leftBrace">
            <a:avLst>
              <a:gd name="adj1" fmla="val 29149"/>
              <a:gd name="adj2" fmla="val 50000"/>
            </a:avLst>
          </a:prstGeom>
          <a:noFill/>
          <a:ln w="63500">
            <a:solidFill>
              <a:srgbClr val="008000"/>
            </a:solidFill>
            <a:round/>
            <a:tailEnd type="none" w="lg" len="med"/>
          </a:ln>
          <a:effectLst/>
        </p:spPr>
        <p:txBody>
          <a:bodyPr lIns="0" tIns="0" rIns="0" bIns="0" anchor="ct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checkerboard(across)">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8247"/>
                                        </p:tgtEl>
                                        <p:attrNameLst>
                                          <p:attrName>style.visibility</p:attrName>
                                        </p:attrNameLst>
                                      </p:cBhvr>
                                      <p:to>
                                        <p:strVal val="visible"/>
                                      </p:to>
                                    </p:set>
                                    <p:animEffect transition="in" filter="checkerboard(across)">
                                      <p:cBhvr>
                                        <p:cTn id="12" dur="500"/>
                                        <p:tgtEl>
                                          <p:spTgt spid="1382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43"/>
                                        </p:tgtEl>
                                        <p:attrNameLst>
                                          <p:attrName>style.visibility</p:attrName>
                                        </p:attrNameLst>
                                      </p:cBhvr>
                                      <p:to>
                                        <p:strVal val="visible"/>
                                      </p:to>
                                    </p:set>
                                    <p:animEffect transition="in" filter="checkerboard(across)">
                                      <p:cBhvr>
                                        <p:cTn id="17" dur="500"/>
                                        <p:tgtEl>
                                          <p:spTgt spid="13824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8245"/>
                                        </p:tgtEl>
                                        <p:attrNameLst>
                                          <p:attrName>style.visibility</p:attrName>
                                        </p:attrNameLst>
                                      </p:cBhvr>
                                      <p:to>
                                        <p:strVal val="visible"/>
                                      </p:to>
                                    </p:set>
                                    <p:animEffect transition="in" filter="checkerboard(across)">
                                      <p:cBhvr>
                                        <p:cTn id="20" dur="500"/>
                                        <p:tgtEl>
                                          <p:spTgt spid="13824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8248"/>
                                        </p:tgtEl>
                                        <p:attrNameLst>
                                          <p:attrName>style.visibility</p:attrName>
                                        </p:attrNameLst>
                                      </p:cBhvr>
                                      <p:to>
                                        <p:strVal val="visible"/>
                                      </p:to>
                                    </p:set>
                                    <p:animEffect transition="in" filter="checkerboard(across)">
                                      <p:cBhvr>
                                        <p:cTn id="25" dur="500"/>
                                        <p:tgtEl>
                                          <p:spTgt spid="13824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38246"/>
                                        </p:tgtEl>
                                        <p:attrNameLst>
                                          <p:attrName>style.visibility</p:attrName>
                                        </p:attrNameLst>
                                      </p:cBhvr>
                                      <p:to>
                                        <p:strVal val="visible"/>
                                      </p:to>
                                    </p:set>
                                    <p:animEffect transition="in" filter="checkerboard(across)">
                                      <p:cBhvr>
                                        <p:cTn id="30" dur="500"/>
                                        <p:tgtEl>
                                          <p:spTgt spid="13824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38249"/>
                                        </p:tgtEl>
                                        <p:attrNameLst>
                                          <p:attrName>style.visibility</p:attrName>
                                        </p:attrNameLst>
                                      </p:cBhvr>
                                      <p:to>
                                        <p:strVal val="visible"/>
                                      </p:to>
                                    </p:set>
                                    <p:animEffect transition="in" filter="checkerboard(across)">
                                      <p:cBhvr>
                                        <p:cTn id="35" dur="500"/>
                                        <p:tgtEl>
                                          <p:spTgt spid="13824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38244"/>
                                        </p:tgtEl>
                                        <p:attrNameLst>
                                          <p:attrName>style.visibility</p:attrName>
                                        </p:attrNameLst>
                                      </p:cBhvr>
                                      <p:to>
                                        <p:strVal val="visible"/>
                                      </p:to>
                                    </p:set>
                                    <p:animEffect transition="in" filter="checkerboard(across)">
                                      <p:cBhvr>
                                        <p:cTn id="40"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animBg="1"/>
      <p:bldP spid="138244" grpId="0" animBg="1"/>
      <p:bldP spid="138245" grpId="0" animBg="1"/>
      <p:bldP spid="138246" grpId="0" animBg="1"/>
      <p:bldP spid="138247" grpId="0" animBg="1"/>
      <p:bldP spid="138248" grpId="0" animBg="1"/>
      <p:bldP spid="1382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作业</a:t>
            </a:r>
            <a:endParaRPr lang="zh-CN" altLang="zh-CN"/>
          </a:p>
        </p:txBody>
      </p:sp>
      <p:sp>
        <p:nvSpPr>
          <p:cNvPr id="3" name="内容占位符 2"/>
          <p:cNvSpPr>
            <a:spLocks noGrp="1"/>
          </p:cNvSpPr>
          <p:nvPr>
            <p:ph idx="1"/>
          </p:nvPr>
        </p:nvSpPr>
        <p:spPr/>
        <p:txBody>
          <a:bodyPr>
            <a:normAutofit lnSpcReduction="20000"/>
          </a:bodyPr>
          <a:p>
            <a:pPr marL="0" indent="0">
              <a:buNone/>
            </a:pPr>
            <a:r>
              <a:rPr lang="zh-CN" altLang="en-US"/>
              <a:t>名词解释</a:t>
            </a:r>
            <a:endParaRPr lang="zh-CN" altLang="en-US"/>
          </a:p>
          <a:p>
            <a:pPr marL="0" indent="0">
              <a:buNone/>
            </a:pPr>
            <a:r>
              <a:rPr lang="en-US" altLang="zh-CN"/>
              <a:t>1.</a:t>
            </a:r>
            <a:r>
              <a:rPr lang="zh-CN" altLang="en-US"/>
              <a:t>抗体</a:t>
            </a:r>
            <a:endParaRPr lang="zh-CN" altLang="en-US"/>
          </a:p>
          <a:p>
            <a:pPr marL="0" indent="0">
              <a:buNone/>
            </a:pPr>
            <a:r>
              <a:rPr lang="en-US" altLang="zh-CN"/>
              <a:t>2.</a:t>
            </a:r>
            <a:r>
              <a:rPr lang="zh-CN" altLang="en-US"/>
              <a:t>免疫球蛋白</a:t>
            </a:r>
            <a:endParaRPr lang="zh-CN" altLang="en-US"/>
          </a:p>
          <a:p>
            <a:pPr marL="0" indent="0">
              <a:buNone/>
            </a:pPr>
            <a:r>
              <a:rPr lang="zh-CN" altLang="en-US"/>
              <a:t>简答题</a:t>
            </a:r>
            <a:endParaRPr lang="zh-CN" altLang="en-US"/>
          </a:p>
          <a:p>
            <a:pPr marL="0" indent="0">
              <a:buNone/>
            </a:pPr>
            <a:r>
              <a:rPr lang="en-US" altLang="zh-CN"/>
              <a:t>1.</a:t>
            </a:r>
            <a:r>
              <a:rPr lang="zh-CN" altLang="en-US"/>
              <a:t>简述抗体与免疫球蛋白的关系。</a:t>
            </a:r>
            <a:endParaRPr lang="zh-CN" altLang="en-US"/>
          </a:p>
          <a:p>
            <a:pPr marL="0" indent="0">
              <a:buNone/>
            </a:pPr>
            <a:r>
              <a:rPr lang="en-US" altLang="zh-CN"/>
              <a:t>2.</a:t>
            </a:r>
            <a:r>
              <a:rPr lang="zh-CN" altLang="en-US"/>
              <a:t>绘图描述免疫球蛋白的基本结构。</a:t>
            </a:r>
            <a:endParaRPr lang="zh-CN" altLang="en-US"/>
          </a:p>
          <a:p>
            <a:pPr marL="0" indent="0">
              <a:buNone/>
            </a:pPr>
            <a:r>
              <a:rPr lang="en-US" altLang="zh-CN"/>
              <a:t>3.</a:t>
            </a:r>
            <a:r>
              <a:rPr lang="zh-CN" altLang="en-US"/>
              <a:t>比较初次免疫和再次免疫应答抗体产生的规律，并简述其意义。</a:t>
            </a:r>
            <a:endParaRPr lang="zh-CN" altLang="en-US"/>
          </a:p>
          <a:p>
            <a:pPr marL="0" indent="0">
              <a:buNone/>
            </a:pPr>
            <a:r>
              <a:rPr lang="en-US" altLang="zh-CN"/>
              <a:t>4.</a:t>
            </a:r>
            <a:r>
              <a:rPr lang="zh-CN" altLang="en-US"/>
              <a:t>简述非特异性免疫与特异性免疫的区别。</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5903913" y="3903663"/>
            <a:ext cx="2555875" cy="533400"/>
          </a:xfrm>
          <a:prstGeom prst="rect">
            <a:avLst/>
          </a:prstGeom>
          <a:noFill/>
          <a:ln w="9525">
            <a:noFill/>
            <a:miter lim="800000"/>
          </a:ln>
          <a:effectLst/>
        </p:spPr>
        <p:txBody>
          <a:bodyPr anchor="ctr"/>
          <a:lstStyle/>
          <a:p>
            <a:pPr algn="ctr"/>
            <a:r>
              <a:rPr lang="zh-CN" altLang="en-US" sz="3600">
                <a:solidFill>
                  <a:schemeClr val="tx2"/>
                </a:solidFill>
              </a:rPr>
              <a:t>天花病毒</a:t>
            </a:r>
            <a:endParaRPr lang="zh-CN" altLang="en-US" sz="3600">
              <a:solidFill>
                <a:schemeClr val="tx2"/>
              </a:solidFill>
            </a:endParaRPr>
          </a:p>
        </p:txBody>
      </p:sp>
      <p:pic>
        <p:nvPicPr>
          <p:cNvPr id="114691" name="Picture 3" descr="天花病毒"/>
          <p:cNvPicPr>
            <a:picLocks noChangeAspect="1" noChangeArrowheads="1"/>
          </p:cNvPicPr>
          <p:nvPr/>
        </p:nvPicPr>
        <p:blipFill>
          <a:blip r:embed="rId1"/>
          <a:srcRect/>
          <a:stretch>
            <a:fillRect/>
          </a:stretch>
        </p:blipFill>
        <p:spPr bwMode="auto">
          <a:xfrm>
            <a:off x="2195513" y="877888"/>
            <a:ext cx="3810000" cy="3775075"/>
          </a:xfrm>
          <a:prstGeom prst="rect">
            <a:avLst/>
          </a:prstGeom>
          <a:noFill/>
          <a:ln w="12700">
            <a:solidFill>
              <a:schemeClr val="tx1"/>
            </a:solidFill>
            <a:miter lim="800000"/>
            <a:headEnd/>
            <a:tailEnd/>
          </a:ln>
        </p:spPr>
      </p:pic>
      <p:sp>
        <p:nvSpPr>
          <p:cNvPr id="114692" name="Text Box 4"/>
          <p:cNvSpPr txBox="1">
            <a:spLocks noChangeArrowheads="1"/>
          </p:cNvSpPr>
          <p:nvPr/>
        </p:nvSpPr>
        <p:spPr bwMode="auto">
          <a:xfrm>
            <a:off x="250825" y="4797425"/>
            <a:ext cx="8569325" cy="1384995"/>
          </a:xfrm>
          <a:prstGeom prst="rect">
            <a:avLst/>
          </a:prstGeom>
          <a:noFill/>
          <a:ln w="9525">
            <a:noFill/>
            <a:miter lim="800000"/>
          </a:ln>
          <a:effectLst/>
        </p:spPr>
        <p:txBody>
          <a:bodyPr>
            <a:spAutoFit/>
          </a:bodyPr>
          <a:lstStyle/>
          <a:p>
            <a:pPr>
              <a:spcBef>
                <a:spcPct val="50000"/>
              </a:spcBef>
            </a:pPr>
            <a:r>
              <a:rPr kumimoji="1" lang="en-US" altLang="zh-CN" sz="2400" b="1" dirty="0">
                <a:latin typeface="Times New Roman" panose="02020603050405020304" pitchFamily="18" charset="0"/>
              </a:rPr>
              <a:t>        </a:t>
            </a:r>
            <a:r>
              <a:rPr kumimoji="1" lang="zh-CN" altLang="en-US" sz="2800" b="1" dirty="0">
                <a:latin typeface="华文仿宋" pitchFamily="2" charset="-122"/>
                <a:ea typeface="华文仿宋" pitchFamily="2" charset="-122"/>
              </a:rPr>
              <a:t>天花病毒的传染性极强，可通过呼吸道飞沫和皮肤传染。截止目前，天花还没有确定有效的治疗方法，只能以牛痘疫苗来进行预防。</a:t>
            </a:r>
            <a:endParaRPr kumimoji="1" lang="zh-CN" altLang="en-US" sz="2800" b="1"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天花病患者"/>
          <p:cNvPicPr>
            <a:picLocks noChangeAspect="1" noChangeArrowheads="1"/>
          </p:cNvPicPr>
          <p:nvPr/>
        </p:nvPicPr>
        <p:blipFill>
          <a:blip r:embed="rId1"/>
          <a:srcRect/>
          <a:stretch>
            <a:fillRect/>
          </a:stretch>
        </p:blipFill>
        <p:spPr bwMode="auto">
          <a:xfrm>
            <a:off x="5695950" y="981075"/>
            <a:ext cx="3124200" cy="2424113"/>
          </a:xfrm>
          <a:prstGeom prst="rect">
            <a:avLst/>
          </a:prstGeom>
          <a:noFill/>
          <a:ln w="12700">
            <a:solidFill>
              <a:schemeClr val="tx1"/>
            </a:solidFill>
            <a:miter lim="800000"/>
            <a:headEnd/>
            <a:tailEnd/>
          </a:ln>
        </p:spPr>
      </p:pic>
      <p:sp>
        <p:nvSpPr>
          <p:cNvPr id="113667" name="Text Box 3"/>
          <p:cNvSpPr txBox="1">
            <a:spLocks noChangeArrowheads="1"/>
          </p:cNvSpPr>
          <p:nvPr/>
        </p:nvSpPr>
        <p:spPr bwMode="auto">
          <a:xfrm>
            <a:off x="107950" y="3795713"/>
            <a:ext cx="9036050" cy="2225675"/>
          </a:xfrm>
          <a:prstGeom prst="rect">
            <a:avLst/>
          </a:prstGeom>
          <a:noFill/>
          <a:ln w="12700">
            <a:noFill/>
            <a:miter lim="800000"/>
          </a:ln>
          <a:effectLst/>
        </p:spPr>
        <p:txBody>
          <a:bodyPr>
            <a:spAutoFit/>
          </a:bodyPr>
          <a:lstStyle/>
          <a:p>
            <a:pPr>
              <a:spcBef>
                <a:spcPct val="50000"/>
              </a:spcBef>
              <a:buFont typeface="Wingdings" panose="05000000000000000000" pitchFamily="2" charset="2"/>
              <a:buChar char="§"/>
            </a:pPr>
            <a:r>
              <a:rPr kumimoji="1" lang="en-US" altLang="zh-CN" sz="2000" b="1" dirty="0">
                <a:latin typeface="Times New Roman" panose="02020603050405020304" pitchFamily="18" charset="0"/>
              </a:rPr>
              <a:t> </a:t>
            </a:r>
            <a:r>
              <a:rPr kumimoji="1" lang="en-US" altLang="zh-CN" sz="2000" b="1" dirty="0">
                <a:latin typeface="华文仿宋" pitchFamily="2" charset="-122"/>
                <a:ea typeface="华文仿宋" pitchFamily="2" charset="-122"/>
              </a:rPr>
              <a:t>18</a:t>
            </a:r>
            <a:r>
              <a:rPr kumimoji="1" lang="zh-CN" altLang="en-US" sz="2000" b="1" dirty="0">
                <a:latin typeface="华文仿宋" pitchFamily="2" charset="-122"/>
                <a:ea typeface="华文仿宋" pitchFamily="2" charset="-122"/>
              </a:rPr>
              <a:t>世纪，欧洲死于天花的总人数达</a:t>
            </a:r>
            <a:r>
              <a:rPr kumimoji="1" lang="en-US" altLang="zh-CN" sz="2000" b="1" dirty="0">
                <a:latin typeface="华文仿宋" pitchFamily="2" charset="-122"/>
                <a:ea typeface="华文仿宋" pitchFamily="2" charset="-122"/>
              </a:rPr>
              <a:t>1.5</a:t>
            </a:r>
            <a:r>
              <a:rPr kumimoji="1" lang="zh-CN" altLang="en-US" sz="2000" b="1" dirty="0">
                <a:latin typeface="华文仿宋" pitchFamily="2" charset="-122"/>
                <a:ea typeface="华文仿宋" pitchFamily="2" charset="-122"/>
              </a:rPr>
              <a:t>亿人；</a:t>
            </a:r>
            <a:endParaRPr kumimoji="1" lang="zh-CN" altLang="en-US" sz="2000" b="1" dirty="0">
              <a:latin typeface="华文仿宋" pitchFamily="2" charset="-122"/>
              <a:ea typeface="华文仿宋" pitchFamily="2" charset="-122"/>
            </a:endParaRPr>
          </a:p>
          <a:p>
            <a:pPr>
              <a:spcBef>
                <a:spcPct val="50000"/>
              </a:spcBef>
              <a:buFont typeface="Wingdings" panose="05000000000000000000" pitchFamily="2" charset="2"/>
              <a:buChar char="§"/>
            </a:pPr>
            <a:r>
              <a:rPr kumimoji="1" lang="zh-CN" altLang="en-US" sz="2000" b="1" dirty="0">
                <a:latin typeface="华文仿宋" pitchFamily="2" charset="-122"/>
                <a:ea typeface="华文仿宋" pitchFamily="2" charset="-122"/>
              </a:rPr>
              <a:t> </a:t>
            </a:r>
            <a:r>
              <a:rPr kumimoji="1" lang="en-US" altLang="zh-CN" sz="2000" b="1" dirty="0">
                <a:latin typeface="华文仿宋" pitchFamily="2" charset="-122"/>
                <a:ea typeface="华文仿宋" pitchFamily="2" charset="-122"/>
              </a:rPr>
              <a:t>1872</a:t>
            </a:r>
            <a:r>
              <a:rPr kumimoji="1" lang="zh-CN" altLang="en-US" sz="2000" b="1" dirty="0">
                <a:latin typeface="华文仿宋" pitchFamily="2" charset="-122"/>
                <a:ea typeface="华文仿宋" pitchFamily="2" charset="-122"/>
              </a:rPr>
              <a:t>年天花在美国流行，仅费城一个城市就有近</a:t>
            </a:r>
            <a:r>
              <a:rPr kumimoji="1" lang="en-US" altLang="zh-CN" sz="2000" b="1" dirty="0">
                <a:latin typeface="华文仿宋" pitchFamily="2" charset="-122"/>
                <a:ea typeface="华文仿宋" pitchFamily="2" charset="-122"/>
              </a:rPr>
              <a:t>2600</a:t>
            </a:r>
            <a:r>
              <a:rPr kumimoji="1" lang="zh-CN" altLang="en-US" sz="2000" b="1" dirty="0">
                <a:latin typeface="华文仿宋" pitchFamily="2" charset="-122"/>
                <a:ea typeface="华文仿宋" pitchFamily="2" charset="-122"/>
              </a:rPr>
              <a:t>人死亡；</a:t>
            </a:r>
            <a:endParaRPr kumimoji="1" lang="zh-CN" altLang="en-US" sz="2000" b="1" dirty="0">
              <a:latin typeface="华文仿宋" pitchFamily="2" charset="-122"/>
              <a:ea typeface="华文仿宋" pitchFamily="2" charset="-122"/>
            </a:endParaRPr>
          </a:p>
          <a:p>
            <a:pPr>
              <a:spcBef>
                <a:spcPct val="50000"/>
              </a:spcBef>
              <a:buFont typeface="Wingdings" panose="05000000000000000000" pitchFamily="2" charset="2"/>
              <a:buChar char="§"/>
            </a:pPr>
            <a:r>
              <a:rPr kumimoji="1" lang="zh-CN" altLang="en-US" sz="2000" b="1" dirty="0">
                <a:latin typeface="华文仿宋" pitchFamily="2" charset="-122"/>
                <a:ea typeface="华文仿宋" pitchFamily="2" charset="-122"/>
              </a:rPr>
              <a:t> </a:t>
            </a:r>
            <a:r>
              <a:rPr kumimoji="1" lang="en-US" altLang="zh-CN" sz="2000" b="1" dirty="0">
                <a:latin typeface="华文仿宋" pitchFamily="2" charset="-122"/>
                <a:ea typeface="华文仿宋" pitchFamily="2" charset="-122"/>
              </a:rPr>
              <a:t>1972</a:t>
            </a:r>
            <a:r>
              <a:rPr kumimoji="1" lang="zh-CN" altLang="en-US" sz="2000" b="1" dirty="0">
                <a:latin typeface="华文仿宋" pitchFamily="2" charset="-122"/>
                <a:ea typeface="华文仿宋" pitchFamily="2" charset="-122"/>
              </a:rPr>
              <a:t>年时，南斯拉夫爆发了共</a:t>
            </a:r>
            <a:r>
              <a:rPr kumimoji="1" lang="en-US" altLang="zh-CN" sz="2000" b="1" dirty="0">
                <a:latin typeface="华文仿宋" pitchFamily="2" charset="-122"/>
                <a:ea typeface="华文仿宋" pitchFamily="2" charset="-122"/>
              </a:rPr>
              <a:t>170</a:t>
            </a:r>
            <a:r>
              <a:rPr kumimoji="1" lang="zh-CN" altLang="en-US" sz="2000" b="1" dirty="0">
                <a:latin typeface="华文仿宋" pitchFamily="2" charset="-122"/>
                <a:ea typeface="华文仿宋" pitchFamily="2" charset="-122"/>
              </a:rPr>
              <a:t>个病例、</a:t>
            </a:r>
            <a:r>
              <a:rPr kumimoji="1" lang="en-US" altLang="zh-CN" sz="2000" b="1" dirty="0">
                <a:latin typeface="华文仿宋" pitchFamily="2" charset="-122"/>
                <a:ea typeface="华文仿宋" pitchFamily="2" charset="-122"/>
              </a:rPr>
              <a:t>35</a:t>
            </a:r>
            <a:r>
              <a:rPr kumimoji="1" lang="zh-CN" altLang="en-US" sz="2000" b="1" dirty="0">
                <a:latin typeface="华文仿宋" pitchFamily="2" charset="-122"/>
                <a:ea typeface="华文仿宋" pitchFamily="2" charset="-122"/>
              </a:rPr>
              <a:t>人死亡的疫情；</a:t>
            </a:r>
            <a:endParaRPr kumimoji="1" lang="zh-CN" altLang="en-US" sz="2000" b="1" dirty="0">
              <a:latin typeface="华文仿宋" pitchFamily="2" charset="-122"/>
              <a:ea typeface="华文仿宋" pitchFamily="2" charset="-122"/>
            </a:endParaRPr>
          </a:p>
          <a:p>
            <a:pPr>
              <a:spcBef>
                <a:spcPct val="50000"/>
              </a:spcBef>
              <a:buFont typeface="Wingdings" panose="05000000000000000000" pitchFamily="2" charset="2"/>
              <a:buChar char="§"/>
            </a:pPr>
            <a:r>
              <a:rPr kumimoji="1" lang="zh-CN" altLang="en-US" sz="2000" b="1" dirty="0">
                <a:latin typeface="华文仿宋" pitchFamily="2" charset="-122"/>
                <a:ea typeface="华文仿宋" pitchFamily="2" charset="-122"/>
              </a:rPr>
              <a:t>中国历史上孙思邈取天花口疮中脓汁敷于皮肤的办法预防天花；</a:t>
            </a:r>
            <a:endParaRPr kumimoji="1" lang="zh-CN" altLang="en-US" sz="2000" b="1" dirty="0">
              <a:latin typeface="华文仿宋" pitchFamily="2" charset="-122"/>
              <a:ea typeface="华文仿宋" pitchFamily="2" charset="-122"/>
            </a:endParaRPr>
          </a:p>
          <a:p>
            <a:pPr>
              <a:spcBef>
                <a:spcPct val="50000"/>
              </a:spcBef>
              <a:buFont typeface="Wingdings" panose="05000000000000000000" pitchFamily="2" charset="2"/>
              <a:buChar char="§"/>
            </a:pPr>
            <a:r>
              <a:rPr kumimoji="1" lang="en-US" altLang="zh-CN" sz="2000" b="1" dirty="0">
                <a:latin typeface="华文仿宋" pitchFamily="2" charset="-122"/>
                <a:ea typeface="华文仿宋" pitchFamily="2" charset="-122"/>
              </a:rPr>
              <a:t>18</a:t>
            </a:r>
            <a:r>
              <a:rPr kumimoji="1" lang="zh-CN" altLang="en-US" sz="2000" b="1" dirty="0">
                <a:latin typeface="华文仿宋" pitchFamily="2" charset="-122"/>
                <a:ea typeface="华文仿宋" pitchFamily="2" charset="-122"/>
              </a:rPr>
              <a:t>世纪英国人詹纳发明了种牛痘的方法，这种方法明显降低了天花的发病率。</a:t>
            </a:r>
            <a:endParaRPr kumimoji="1" lang="zh-CN" altLang="en-US" sz="2000" b="1" dirty="0">
              <a:latin typeface="华文仿宋" pitchFamily="2" charset="-122"/>
              <a:ea typeface="华文仿宋" pitchFamily="2" charset="-122"/>
            </a:endParaRPr>
          </a:p>
        </p:txBody>
      </p:sp>
      <p:sp>
        <p:nvSpPr>
          <p:cNvPr id="113668" name="Text Box 4"/>
          <p:cNvSpPr txBox="1">
            <a:spLocks noChangeArrowheads="1"/>
          </p:cNvSpPr>
          <p:nvPr/>
        </p:nvSpPr>
        <p:spPr bwMode="auto">
          <a:xfrm>
            <a:off x="323850" y="765175"/>
            <a:ext cx="5040313" cy="2949575"/>
          </a:xfrm>
          <a:prstGeom prst="rect">
            <a:avLst/>
          </a:prstGeom>
          <a:noFill/>
          <a:ln w="12700">
            <a:noFill/>
            <a:miter lim="800000"/>
          </a:ln>
          <a:effectLst/>
        </p:spPr>
        <p:txBody>
          <a:bodyPr>
            <a:spAutoFit/>
          </a:bodyPr>
          <a:lstStyle/>
          <a:p>
            <a:pPr>
              <a:lnSpc>
                <a:spcPct val="125000"/>
              </a:lnSpc>
              <a:spcBef>
                <a:spcPct val="50000"/>
              </a:spcBef>
              <a:buFont typeface="Wingdings" panose="05000000000000000000" pitchFamily="2" charset="2"/>
              <a:buChar char="§"/>
            </a:pPr>
            <a:r>
              <a:rPr kumimoji="1" lang="zh-CN" altLang="en-US" sz="2500" b="1" dirty="0">
                <a:latin typeface="华文仿宋" pitchFamily="2" charset="-122"/>
                <a:ea typeface="华文仿宋" pitchFamily="2" charset="-122"/>
              </a:rPr>
              <a:t>天花是由天花病毒引起的烈性传染病。染上天花而侥幸生存下来的病人常常留下永久性的瘢痕。天花最初出现在古埃及，</a:t>
            </a:r>
            <a:r>
              <a:rPr kumimoji="1" lang="en-US" altLang="zh-CN" sz="2500" b="1" dirty="0">
                <a:latin typeface="华文仿宋" pitchFamily="2" charset="-122"/>
                <a:ea typeface="华文仿宋" pitchFamily="2" charset="-122"/>
              </a:rPr>
              <a:t>3000</a:t>
            </a:r>
            <a:r>
              <a:rPr kumimoji="1" lang="zh-CN" altLang="en-US" sz="2500" b="1" dirty="0">
                <a:latin typeface="华文仿宋" pitchFamily="2" charset="-122"/>
                <a:ea typeface="华文仿宋" pitchFamily="2" charset="-122"/>
              </a:rPr>
              <a:t>多年前，古埃及的木乃伊身上已见到天花的疤痕。</a:t>
            </a:r>
            <a:endParaRPr kumimoji="1" lang="zh-CN" altLang="en-US" sz="2500" dirty="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詹纳为男孩接种牛痘"/>
          <p:cNvPicPr>
            <a:picLocks noChangeAspect="1" noChangeArrowheads="1"/>
          </p:cNvPicPr>
          <p:nvPr/>
        </p:nvPicPr>
        <p:blipFill>
          <a:blip r:embed="rId1"/>
          <a:srcRect/>
          <a:stretch>
            <a:fillRect/>
          </a:stretch>
        </p:blipFill>
        <p:spPr bwMode="auto">
          <a:xfrm>
            <a:off x="4953000" y="609600"/>
            <a:ext cx="3749675" cy="4260850"/>
          </a:xfrm>
          <a:prstGeom prst="rect">
            <a:avLst/>
          </a:prstGeom>
          <a:noFill/>
        </p:spPr>
      </p:pic>
      <p:sp>
        <p:nvSpPr>
          <p:cNvPr id="32772" name="Text Box 4"/>
          <p:cNvSpPr txBox="1">
            <a:spLocks noChangeArrowheads="1"/>
          </p:cNvSpPr>
          <p:nvPr/>
        </p:nvSpPr>
        <p:spPr bwMode="auto">
          <a:xfrm>
            <a:off x="593725" y="1468438"/>
            <a:ext cx="3978275" cy="2746375"/>
          </a:xfrm>
          <a:prstGeom prst="rect">
            <a:avLst/>
          </a:prstGeom>
          <a:noFill/>
          <a:ln w="63500">
            <a:noFill/>
            <a:miter lim="800000"/>
            <a:tailEnd type="none" w="lg" len="med"/>
          </a:ln>
          <a:effectLst/>
        </p:spPr>
        <p:txBody>
          <a:bodyPr lIns="0" tIns="0" rIns="0" bIns="0">
            <a:spAutoFit/>
          </a:bodyPr>
          <a:lstStyle/>
          <a:p>
            <a:pPr>
              <a:spcBef>
                <a:spcPct val="50000"/>
              </a:spcBef>
            </a:pPr>
            <a:r>
              <a:rPr lang="zh-CN" altLang="en-US" sz="3600" b="1" dirty="0">
                <a:solidFill>
                  <a:srgbClr val="096402"/>
                </a:solidFill>
                <a:latin typeface="楷体_GB2312" pitchFamily="49" charset="-122"/>
                <a:ea typeface="楷体_GB2312" pitchFamily="49" charset="-122"/>
              </a:rPr>
              <a:t>　　</a:t>
            </a:r>
            <a:r>
              <a:rPr lang="zh-CN" altLang="en-US" sz="3600" b="1" dirty="0">
                <a:solidFill>
                  <a:srgbClr val="096402"/>
                </a:solidFill>
                <a:latin typeface="华文仿宋" pitchFamily="2" charset="-122"/>
                <a:ea typeface="华文仿宋" pitchFamily="2" charset="-122"/>
              </a:rPr>
              <a:t>右图是英国医生爱德华</a:t>
            </a:r>
            <a:r>
              <a:rPr lang="en-US" altLang="zh-CN" sz="3600" b="1" dirty="0">
                <a:solidFill>
                  <a:srgbClr val="096402"/>
                </a:solidFill>
                <a:latin typeface="华文仿宋" pitchFamily="2" charset="-122"/>
                <a:ea typeface="华文仿宋" pitchFamily="2" charset="-122"/>
              </a:rPr>
              <a:t>·</a:t>
            </a:r>
            <a:r>
              <a:rPr lang="zh-CN" altLang="en-US" sz="3600" b="1" dirty="0">
                <a:solidFill>
                  <a:srgbClr val="096402"/>
                </a:solidFill>
                <a:latin typeface="华文仿宋" pitchFamily="2" charset="-122"/>
                <a:ea typeface="华文仿宋" pitchFamily="2" charset="-122"/>
              </a:rPr>
              <a:t>詹纳在为一个男孩接种牛痘。接种了牛痘的人不会感染天花！</a:t>
            </a:r>
            <a:endParaRPr lang="zh-CN" altLang="en-US" sz="3600" b="1" dirty="0">
              <a:solidFill>
                <a:srgbClr val="096402"/>
              </a:solidFill>
              <a:latin typeface="华文仿宋" pitchFamily="2" charset="-122"/>
              <a:ea typeface="华文仿宋" pitchFamily="2" charset="-122"/>
            </a:endParaRPr>
          </a:p>
        </p:txBody>
      </p:sp>
      <p:sp>
        <p:nvSpPr>
          <p:cNvPr id="32773" name="Text Box 5"/>
          <p:cNvSpPr txBox="1">
            <a:spLocks noChangeArrowheads="1"/>
          </p:cNvSpPr>
          <p:nvPr/>
        </p:nvSpPr>
        <p:spPr bwMode="auto">
          <a:xfrm>
            <a:off x="568325" y="4979988"/>
            <a:ext cx="8216900" cy="1219200"/>
          </a:xfrm>
          <a:prstGeom prst="rect">
            <a:avLst/>
          </a:prstGeom>
          <a:solidFill>
            <a:srgbClr val="D5BDDF"/>
          </a:solidFill>
          <a:ln w="63500">
            <a:noFill/>
            <a:miter lim="800000"/>
            <a:tailEnd type="none" w="lg" len="med"/>
          </a:ln>
          <a:effectLst/>
        </p:spPr>
        <p:txBody>
          <a:bodyPr lIns="0" tIns="0" rIns="0" bIns="0">
            <a:spAutoFit/>
          </a:bodyPr>
          <a:lstStyle/>
          <a:p>
            <a:pPr>
              <a:spcBef>
                <a:spcPct val="50000"/>
              </a:spcBef>
            </a:pPr>
            <a:r>
              <a:rPr lang="zh-CN" altLang="en-US" sz="4000" b="1" dirty="0">
                <a:solidFill>
                  <a:srgbClr val="096402"/>
                </a:solidFill>
                <a:latin typeface="楷体_GB2312" pitchFamily="49" charset="-122"/>
                <a:ea typeface="楷体_GB2312" pitchFamily="49" charset="-122"/>
              </a:rPr>
              <a:t>　　</a:t>
            </a:r>
            <a:r>
              <a:rPr lang="zh-CN" altLang="en-US" sz="4000" b="1" dirty="0">
                <a:solidFill>
                  <a:srgbClr val="096402"/>
                </a:solidFill>
                <a:latin typeface="华文仿宋" pitchFamily="2" charset="-122"/>
                <a:ea typeface="华文仿宋" pitchFamily="2" charset="-122"/>
              </a:rPr>
              <a:t>为什么接种了牛痘的人就不会感染天花了呢？</a:t>
            </a:r>
            <a:endParaRPr lang="zh-CN" altLang="en-US" sz="4000" b="1" dirty="0">
              <a:solidFill>
                <a:srgbClr val="096402"/>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Rot="1" noChangeArrowheads="1"/>
          </p:cNvSpPr>
          <p:nvPr>
            <p:ph type="body" idx="1"/>
          </p:nvPr>
        </p:nvSpPr>
        <p:spPr>
          <a:xfrm>
            <a:off x="228600" y="533400"/>
            <a:ext cx="8534400" cy="3200400"/>
          </a:xfrm>
        </p:spPr>
        <p:txBody>
          <a:bodyPr/>
          <a:lstStyle/>
          <a:p>
            <a:pPr>
              <a:buFont typeface="Wingdings" panose="05000000000000000000" pitchFamily="2" charset="2"/>
              <a:buNone/>
            </a:pPr>
            <a:r>
              <a:rPr lang="en-US" altLang="zh-CN" b="1" dirty="0">
                <a:latin typeface="华文行楷" pitchFamily="2" charset="-122"/>
                <a:ea typeface="华文行楷" pitchFamily="2" charset="-122"/>
              </a:rPr>
              <a:t>            </a:t>
            </a:r>
            <a:r>
              <a:rPr lang="zh-CN" altLang="en-US" b="1" dirty="0">
                <a:latin typeface="华文仿宋" pitchFamily="2" charset="-122"/>
                <a:ea typeface="华文仿宋" pitchFamily="2" charset="-122"/>
              </a:rPr>
              <a:t>科学家发现：</a:t>
            </a:r>
            <a:r>
              <a:rPr lang="zh-CN" altLang="en-US" b="1" dirty="0">
                <a:solidFill>
                  <a:srgbClr val="FF0000"/>
                </a:solidFill>
                <a:latin typeface="华文仿宋" pitchFamily="2" charset="-122"/>
                <a:ea typeface="华文仿宋" pitchFamily="2" charset="-122"/>
              </a:rPr>
              <a:t>牛痘病毒</a:t>
            </a:r>
            <a:r>
              <a:rPr lang="zh-CN" altLang="en-US" b="1" dirty="0">
                <a:latin typeface="华文仿宋" pitchFamily="2" charset="-122"/>
                <a:ea typeface="华文仿宋" pitchFamily="2" charset="-122"/>
              </a:rPr>
              <a:t>和</a:t>
            </a:r>
            <a:r>
              <a:rPr lang="zh-CN" altLang="en-US" b="1" dirty="0">
                <a:solidFill>
                  <a:srgbClr val="FF0000"/>
                </a:solidFill>
                <a:latin typeface="华文仿宋" pitchFamily="2" charset="-122"/>
                <a:ea typeface="华文仿宋" pitchFamily="2" charset="-122"/>
              </a:rPr>
              <a:t>天花病毒</a:t>
            </a:r>
            <a:r>
              <a:rPr lang="zh-CN" altLang="en-US" b="1" dirty="0">
                <a:latin typeface="华文仿宋" pitchFamily="2" charset="-122"/>
                <a:ea typeface="华文仿宋" pitchFamily="2" charset="-122"/>
              </a:rPr>
              <a:t>的结构很相似，牛痘病毒进入人体后刺激人体产生一些物质与天花病毒进入人体后刺激人体产生的物质相似，所以能用牛痘病毒刺激人体产生的物体可以对抗天花病毒，这些</a:t>
            </a:r>
            <a:r>
              <a:rPr lang="zh-CN" altLang="en-US" b="1" dirty="0">
                <a:solidFill>
                  <a:srgbClr val="FF0000"/>
                </a:solidFill>
                <a:latin typeface="华文仿宋" pitchFamily="2" charset="-122"/>
                <a:ea typeface="华文仿宋" pitchFamily="2" charset="-122"/>
              </a:rPr>
              <a:t>人体产生抵抗外界刺激的物质我们就叫它抗体</a:t>
            </a:r>
            <a:r>
              <a:rPr lang="zh-CN" altLang="en-US" b="1" dirty="0">
                <a:latin typeface="华文仿宋" pitchFamily="2" charset="-122"/>
                <a:ea typeface="华文仿宋" pitchFamily="2" charset="-122"/>
              </a:rPr>
              <a:t>。</a:t>
            </a:r>
            <a:endParaRPr lang="zh-CN" altLang="en-US" b="1" dirty="0">
              <a:latin typeface="华文仿宋" pitchFamily="2" charset="-122"/>
              <a:ea typeface="华文仿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6822</Words>
  <Application>WPS 演示</Application>
  <PresentationFormat>全屏显示(4:3)</PresentationFormat>
  <Paragraphs>433</Paragraphs>
  <Slides>60</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14</vt:i4>
      </vt:variant>
      <vt:variant>
        <vt:lpstr>幻灯片标题</vt:lpstr>
      </vt:variant>
      <vt:variant>
        <vt:i4>60</vt:i4>
      </vt:variant>
    </vt:vector>
  </HeadingPairs>
  <TitlesOfParts>
    <vt:vector size="95" baseType="lpstr">
      <vt:lpstr>Arial</vt:lpstr>
      <vt:lpstr>宋体</vt:lpstr>
      <vt:lpstr>Wingdings</vt:lpstr>
      <vt:lpstr>华文仿宋</vt:lpstr>
      <vt:lpstr>仿宋</vt:lpstr>
      <vt:lpstr>华文行楷</vt:lpstr>
      <vt:lpstr>Times New Roman</vt:lpstr>
      <vt:lpstr>楷体_GB2312</vt:lpstr>
      <vt:lpstr>新宋体</vt:lpstr>
      <vt:lpstr>微软雅黑</vt:lpstr>
      <vt:lpstr>Calibri</vt:lpstr>
      <vt:lpstr>Arial Unicode MS</vt:lpstr>
      <vt:lpstr>黑体</vt:lpstr>
      <vt:lpstr>华文新魏</vt:lpstr>
      <vt:lpstr>隶书</vt:lpstr>
      <vt:lpstr>Arial</vt:lpstr>
      <vt:lpstr>Garamond</vt:lpstr>
      <vt:lpstr>Segoe Print</vt:lpstr>
      <vt:lpstr>Arial Black</vt:lpstr>
      <vt:lpstr>华文中宋</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第十章 特异性免疫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一、抗体和免疫球蛋白的概念</vt:lpstr>
      <vt:lpstr>二、免疫球蛋白的结构</vt:lpstr>
      <vt:lpstr>PowerPoint 演示文稿</vt:lpstr>
      <vt:lpstr>PowerPoint 演示文稿</vt:lpstr>
      <vt:lpstr>免疫球蛋白的基本结构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三、免疫球蛋白的生物学活性</vt:lpstr>
      <vt:lpstr>PowerPoint 演示文稿</vt:lpstr>
      <vt:lpstr>PowerPoint 演示文稿</vt:lpstr>
      <vt:lpstr>四、五类免疫球蛋白的特性</vt:lpstr>
      <vt:lpstr>PowerPoint 演示文稿</vt:lpstr>
      <vt:lpstr>PowerPoint 演示文稿</vt:lpstr>
      <vt:lpstr>PowerPoint 演示文稿</vt:lpstr>
      <vt:lpstr>PowerPoint 演示文稿</vt:lpstr>
      <vt:lpstr>PowerPoint 演示文稿</vt:lpstr>
      <vt:lpstr>五、人工制备的抗体</vt:lpstr>
      <vt:lpstr>PowerPoint 演示文稿</vt:lpstr>
      <vt:lpstr>PowerPoint 演示文稿</vt:lpstr>
      <vt:lpstr>PowerPoint 演示文稿</vt:lpstr>
      <vt:lpstr>PowerPoint 演示文稿</vt:lpstr>
      <vt:lpstr>PowerPoint 演示文稿</vt:lpstr>
      <vt:lpstr>二、免疫应答的类型</vt:lpstr>
      <vt:lpstr>三、免疫应答的基本过程</vt:lpstr>
      <vt:lpstr>PowerPoint 演示文稿</vt:lpstr>
      <vt:lpstr>四、免疫应答的特点</vt:lpstr>
      <vt:lpstr>PowerPoint 演示文稿</vt:lpstr>
      <vt:lpstr>五、体液免疫应答</vt:lpstr>
      <vt:lpstr>PowerPoint 演示文稿</vt:lpstr>
      <vt:lpstr>体液免疫</vt:lpstr>
      <vt:lpstr>PowerPoint 演示文稿</vt:lpstr>
      <vt:lpstr>PowerPoint 演示文稿</vt:lpstr>
      <vt:lpstr>PowerPoint 演示文稿</vt:lpstr>
      <vt:lpstr>六、细胞免疫应答</vt:lpstr>
      <vt:lpstr>PowerPoint 演示文稿</vt:lpstr>
      <vt:lpstr>细胞免疫</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 特异性免疫</dc:title>
  <dc:creator>yumoyang</dc:creator>
  <cp:lastModifiedBy>周周</cp:lastModifiedBy>
  <cp:revision>18</cp:revision>
  <dcterms:created xsi:type="dcterms:W3CDTF">2016-08-13T13:35:00Z</dcterms:created>
  <dcterms:modified xsi:type="dcterms:W3CDTF">2020-04-10T08:17:16Z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